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4" r:id="rId39"/>
    <p:sldId id="293"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7" r:id="rId61"/>
    <p:sldId id="318" r:id="rId62"/>
    <p:sldId id="315" r:id="rId63"/>
    <p:sldId id="316" r:id="rId64"/>
    <p:sldId id="320" r:id="rId65"/>
    <p:sldId id="319"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4660"/>
  </p:normalViewPr>
  <p:slideViewPr>
    <p:cSldViewPr snapToGrid="0">
      <p:cViewPr varScale="1">
        <p:scale>
          <a:sx n="76" d="100"/>
          <a:sy n="76" d="100"/>
        </p:scale>
        <p:origin x="28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73C13-B35D-49D3-A296-DE8DF78CDE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64E730D-59C8-4F75-86FF-3D67468252B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C4B86BA-69F0-4A74-9012-CD18B2AAAEBD}"/>
              </a:ext>
            </a:extLst>
          </p:cNvPr>
          <p:cNvSpPr>
            <a:spLocks noGrp="1"/>
          </p:cNvSpPr>
          <p:nvPr>
            <p:ph type="dt" sz="half" idx="10"/>
          </p:nvPr>
        </p:nvSpPr>
        <p:spPr/>
        <p:txBody>
          <a:bodyPr/>
          <a:lstStyle/>
          <a:p>
            <a:fld id="{BD99E9DB-04ED-4A11-893D-D9B05DA8869F}" type="datetimeFigureOut">
              <a:rPr lang="en-US" smtClean="0"/>
              <a:t>12/3/2019</a:t>
            </a:fld>
            <a:endParaRPr lang="en-US"/>
          </a:p>
        </p:txBody>
      </p:sp>
      <p:sp>
        <p:nvSpPr>
          <p:cNvPr id="5" name="Footer Placeholder 4">
            <a:extLst>
              <a:ext uri="{FF2B5EF4-FFF2-40B4-BE49-F238E27FC236}">
                <a16:creationId xmlns:a16="http://schemas.microsoft.com/office/drawing/2014/main" id="{A3B01C15-B132-4321-977F-46BDA7E3EB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4612EC-0D53-4225-AFEC-A9A27EF0596B}"/>
              </a:ext>
            </a:extLst>
          </p:cNvPr>
          <p:cNvSpPr>
            <a:spLocks noGrp="1"/>
          </p:cNvSpPr>
          <p:nvPr>
            <p:ph type="sldNum" sz="quarter" idx="12"/>
          </p:nvPr>
        </p:nvSpPr>
        <p:spPr/>
        <p:txBody>
          <a:bodyPr/>
          <a:lstStyle/>
          <a:p>
            <a:fld id="{E828931D-4B67-4AF5-BB7F-DD8860687B66}" type="slidenum">
              <a:rPr lang="en-US" smtClean="0"/>
              <a:t>‹#›</a:t>
            </a:fld>
            <a:endParaRPr lang="en-US"/>
          </a:p>
        </p:txBody>
      </p:sp>
    </p:spTree>
    <p:extLst>
      <p:ext uri="{BB962C8B-B14F-4D97-AF65-F5344CB8AC3E}">
        <p14:creationId xmlns:p14="http://schemas.microsoft.com/office/powerpoint/2010/main" val="2004791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0EB42-4D0A-41BD-A711-90A64F9AD95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033B844-DBA9-42EE-8DA3-4ECE996FAAA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F65140-2466-4C6F-8082-4ECE85DAF02F}"/>
              </a:ext>
            </a:extLst>
          </p:cNvPr>
          <p:cNvSpPr>
            <a:spLocks noGrp="1"/>
          </p:cNvSpPr>
          <p:nvPr>
            <p:ph type="dt" sz="half" idx="10"/>
          </p:nvPr>
        </p:nvSpPr>
        <p:spPr/>
        <p:txBody>
          <a:bodyPr/>
          <a:lstStyle/>
          <a:p>
            <a:fld id="{BD99E9DB-04ED-4A11-893D-D9B05DA8869F}" type="datetimeFigureOut">
              <a:rPr lang="en-US" smtClean="0"/>
              <a:t>12/3/2019</a:t>
            </a:fld>
            <a:endParaRPr lang="en-US"/>
          </a:p>
        </p:txBody>
      </p:sp>
      <p:sp>
        <p:nvSpPr>
          <p:cNvPr id="5" name="Footer Placeholder 4">
            <a:extLst>
              <a:ext uri="{FF2B5EF4-FFF2-40B4-BE49-F238E27FC236}">
                <a16:creationId xmlns:a16="http://schemas.microsoft.com/office/drawing/2014/main" id="{0734CE9A-91E5-4881-8684-BBFB42E97C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703035-EC44-491F-8DAA-BCE390693F7B}"/>
              </a:ext>
            </a:extLst>
          </p:cNvPr>
          <p:cNvSpPr>
            <a:spLocks noGrp="1"/>
          </p:cNvSpPr>
          <p:nvPr>
            <p:ph type="sldNum" sz="quarter" idx="12"/>
          </p:nvPr>
        </p:nvSpPr>
        <p:spPr/>
        <p:txBody>
          <a:bodyPr/>
          <a:lstStyle/>
          <a:p>
            <a:fld id="{E828931D-4B67-4AF5-BB7F-DD8860687B66}" type="slidenum">
              <a:rPr lang="en-US" smtClean="0"/>
              <a:t>‹#›</a:t>
            </a:fld>
            <a:endParaRPr lang="en-US"/>
          </a:p>
        </p:txBody>
      </p:sp>
    </p:spTree>
    <p:extLst>
      <p:ext uri="{BB962C8B-B14F-4D97-AF65-F5344CB8AC3E}">
        <p14:creationId xmlns:p14="http://schemas.microsoft.com/office/powerpoint/2010/main" val="26788993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186EBA7-5EA6-42FE-9F85-CA1E6ABE015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D4C6858-7CC8-4D78-BEF1-DFDAD816FE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869C47-6D02-43D4-B3CE-DD1E503FBC00}"/>
              </a:ext>
            </a:extLst>
          </p:cNvPr>
          <p:cNvSpPr>
            <a:spLocks noGrp="1"/>
          </p:cNvSpPr>
          <p:nvPr>
            <p:ph type="dt" sz="half" idx="10"/>
          </p:nvPr>
        </p:nvSpPr>
        <p:spPr/>
        <p:txBody>
          <a:bodyPr/>
          <a:lstStyle/>
          <a:p>
            <a:fld id="{BD99E9DB-04ED-4A11-893D-D9B05DA8869F}" type="datetimeFigureOut">
              <a:rPr lang="en-US" smtClean="0"/>
              <a:t>12/3/2019</a:t>
            </a:fld>
            <a:endParaRPr lang="en-US"/>
          </a:p>
        </p:txBody>
      </p:sp>
      <p:sp>
        <p:nvSpPr>
          <p:cNvPr id="5" name="Footer Placeholder 4">
            <a:extLst>
              <a:ext uri="{FF2B5EF4-FFF2-40B4-BE49-F238E27FC236}">
                <a16:creationId xmlns:a16="http://schemas.microsoft.com/office/drawing/2014/main" id="{8F9AF476-D855-4B0C-B4A2-915F713D37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DAA6C1-81C4-4983-9026-FC5844361EA0}"/>
              </a:ext>
            </a:extLst>
          </p:cNvPr>
          <p:cNvSpPr>
            <a:spLocks noGrp="1"/>
          </p:cNvSpPr>
          <p:nvPr>
            <p:ph type="sldNum" sz="quarter" idx="12"/>
          </p:nvPr>
        </p:nvSpPr>
        <p:spPr/>
        <p:txBody>
          <a:bodyPr/>
          <a:lstStyle/>
          <a:p>
            <a:fld id="{E828931D-4B67-4AF5-BB7F-DD8860687B66}" type="slidenum">
              <a:rPr lang="en-US" smtClean="0"/>
              <a:t>‹#›</a:t>
            </a:fld>
            <a:endParaRPr lang="en-US"/>
          </a:p>
        </p:txBody>
      </p:sp>
    </p:spTree>
    <p:extLst>
      <p:ext uri="{BB962C8B-B14F-4D97-AF65-F5344CB8AC3E}">
        <p14:creationId xmlns:p14="http://schemas.microsoft.com/office/powerpoint/2010/main" val="30354791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EF73E-DAB2-4C9C-836F-2A3CD68F09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FC1F6A7-3424-4191-8A7C-195F094D084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2AC97F-3023-4427-9065-204C9CE1A3ED}"/>
              </a:ext>
            </a:extLst>
          </p:cNvPr>
          <p:cNvSpPr>
            <a:spLocks noGrp="1"/>
          </p:cNvSpPr>
          <p:nvPr>
            <p:ph type="dt" sz="half" idx="10"/>
          </p:nvPr>
        </p:nvSpPr>
        <p:spPr/>
        <p:txBody>
          <a:bodyPr/>
          <a:lstStyle/>
          <a:p>
            <a:fld id="{BD99E9DB-04ED-4A11-893D-D9B05DA8869F}" type="datetimeFigureOut">
              <a:rPr lang="en-US" smtClean="0"/>
              <a:t>12/3/2019</a:t>
            </a:fld>
            <a:endParaRPr lang="en-US"/>
          </a:p>
        </p:txBody>
      </p:sp>
      <p:sp>
        <p:nvSpPr>
          <p:cNvPr id="5" name="Footer Placeholder 4">
            <a:extLst>
              <a:ext uri="{FF2B5EF4-FFF2-40B4-BE49-F238E27FC236}">
                <a16:creationId xmlns:a16="http://schemas.microsoft.com/office/drawing/2014/main" id="{028D2CDD-F9FD-49FC-B12E-2C1DCBFB63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47273E-9C2D-4AF9-A7E7-B042024318DF}"/>
              </a:ext>
            </a:extLst>
          </p:cNvPr>
          <p:cNvSpPr>
            <a:spLocks noGrp="1"/>
          </p:cNvSpPr>
          <p:nvPr>
            <p:ph type="sldNum" sz="quarter" idx="12"/>
          </p:nvPr>
        </p:nvSpPr>
        <p:spPr/>
        <p:txBody>
          <a:bodyPr/>
          <a:lstStyle/>
          <a:p>
            <a:fld id="{E828931D-4B67-4AF5-BB7F-DD8860687B66}" type="slidenum">
              <a:rPr lang="en-US" smtClean="0"/>
              <a:t>‹#›</a:t>
            </a:fld>
            <a:endParaRPr lang="en-US"/>
          </a:p>
        </p:txBody>
      </p:sp>
    </p:spTree>
    <p:extLst>
      <p:ext uri="{BB962C8B-B14F-4D97-AF65-F5344CB8AC3E}">
        <p14:creationId xmlns:p14="http://schemas.microsoft.com/office/powerpoint/2010/main" val="1837270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8749B-6A4B-4FD4-BC8F-568DFA216A6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946D97-9ACF-4012-8248-6E678E7F52C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11C056F-DE51-4A9D-A70A-81C7CC70C481}"/>
              </a:ext>
            </a:extLst>
          </p:cNvPr>
          <p:cNvSpPr>
            <a:spLocks noGrp="1"/>
          </p:cNvSpPr>
          <p:nvPr>
            <p:ph type="dt" sz="half" idx="10"/>
          </p:nvPr>
        </p:nvSpPr>
        <p:spPr/>
        <p:txBody>
          <a:bodyPr/>
          <a:lstStyle/>
          <a:p>
            <a:fld id="{BD99E9DB-04ED-4A11-893D-D9B05DA8869F}" type="datetimeFigureOut">
              <a:rPr lang="en-US" smtClean="0"/>
              <a:t>12/3/2019</a:t>
            </a:fld>
            <a:endParaRPr lang="en-US"/>
          </a:p>
        </p:txBody>
      </p:sp>
      <p:sp>
        <p:nvSpPr>
          <p:cNvPr id="5" name="Footer Placeholder 4">
            <a:extLst>
              <a:ext uri="{FF2B5EF4-FFF2-40B4-BE49-F238E27FC236}">
                <a16:creationId xmlns:a16="http://schemas.microsoft.com/office/drawing/2014/main" id="{FDE6926D-9349-4951-9052-2D9272609A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C4BC1D-CDB0-4795-93EB-81BBFD362BFD}"/>
              </a:ext>
            </a:extLst>
          </p:cNvPr>
          <p:cNvSpPr>
            <a:spLocks noGrp="1"/>
          </p:cNvSpPr>
          <p:nvPr>
            <p:ph type="sldNum" sz="quarter" idx="12"/>
          </p:nvPr>
        </p:nvSpPr>
        <p:spPr/>
        <p:txBody>
          <a:bodyPr/>
          <a:lstStyle/>
          <a:p>
            <a:fld id="{E828931D-4B67-4AF5-BB7F-DD8860687B66}" type="slidenum">
              <a:rPr lang="en-US" smtClean="0"/>
              <a:t>‹#›</a:t>
            </a:fld>
            <a:endParaRPr lang="en-US"/>
          </a:p>
        </p:txBody>
      </p:sp>
    </p:spTree>
    <p:extLst>
      <p:ext uri="{BB962C8B-B14F-4D97-AF65-F5344CB8AC3E}">
        <p14:creationId xmlns:p14="http://schemas.microsoft.com/office/powerpoint/2010/main" val="180205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B9D22-3586-4774-98BF-24F62E67F4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4B4C5BB-5A8A-43E7-B5AD-B7C35AEE8EE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6838130-54FA-430E-8574-49318712713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E9D18F8-78BD-4FB6-B91D-4DAA9AE17C36}"/>
              </a:ext>
            </a:extLst>
          </p:cNvPr>
          <p:cNvSpPr>
            <a:spLocks noGrp="1"/>
          </p:cNvSpPr>
          <p:nvPr>
            <p:ph type="dt" sz="half" idx="10"/>
          </p:nvPr>
        </p:nvSpPr>
        <p:spPr/>
        <p:txBody>
          <a:bodyPr/>
          <a:lstStyle/>
          <a:p>
            <a:fld id="{BD99E9DB-04ED-4A11-893D-D9B05DA8869F}" type="datetimeFigureOut">
              <a:rPr lang="en-US" smtClean="0"/>
              <a:t>12/3/2019</a:t>
            </a:fld>
            <a:endParaRPr lang="en-US"/>
          </a:p>
        </p:txBody>
      </p:sp>
      <p:sp>
        <p:nvSpPr>
          <p:cNvPr id="6" name="Footer Placeholder 5">
            <a:extLst>
              <a:ext uri="{FF2B5EF4-FFF2-40B4-BE49-F238E27FC236}">
                <a16:creationId xmlns:a16="http://schemas.microsoft.com/office/drawing/2014/main" id="{28DCD070-A13C-422F-95BA-90A0C07921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C14D3D-7BF4-48C5-948C-9EE1E1FD9825}"/>
              </a:ext>
            </a:extLst>
          </p:cNvPr>
          <p:cNvSpPr>
            <a:spLocks noGrp="1"/>
          </p:cNvSpPr>
          <p:nvPr>
            <p:ph type="sldNum" sz="quarter" idx="12"/>
          </p:nvPr>
        </p:nvSpPr>
        <p:spPr/>
        <p:txBody>
          <a:bodyPr/>
          <a:lstStyle/>
          <a:p>
            <a:fld id="{E828931D-4B67-4AF5-BB7F-DD8860687B66}" type="slidenum">
              <a:rPr lang="en-US" smtClean="0"/>
              <a:t>‹#›</a:t>
            </a:fld>
            <a:endParaRPr lang="en-US"/>
          </a:p>
        </p:txBody>
      </p:sp>
    </p:spTree>
    <p:extLst>
      <p:ext uri="{BB962C8B-B14F-4D97-AF65-F5344CB8AC3E}">
        <p14:creationId xmlns:p14="http://schemas.microsoft.com/office/powerpoint/2010/main" val="20011434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241BD-50FB-4A6A-A674-D3A0530EB36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FB3B75-C0B5-47E2-B88D-3BA0DC221F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2789A8-C33D-41A2-81CA-D72BA57DC9B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BA18827-E9C8-43B5-BBA3-C79822F2470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3F27352-2D9A-4836-BCFC-24575EF7C15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73AAEF-EC75-420B-A34D-30DE1123199C}"/>
              </a:ext>
            </a:extLst>
          </p:cNvPr>
          <p:cNvSpPr>
            <a:spLocks noGrp="1"/>
          </p:cNvSpPr>
          <p:nvPr>
            <p:ph type="dt" sz="half" idx="10"/>
          </p:nvPr>
        </p:nvSpPr>
        <p:spPr/>
        <p:txBody>
          <a:bodyPr/>
          <a:lstStyle/>
          <a:p>
            <a:fld id="{BD99E9DB-04ED-4A11-893D-D9B05DA8869F}" type="datetimeFigureOut">
              <a:rPr lang="en-US" smtClean="0"/>
              <a:t>12/3/2019</a:t>
            </a:fld>
            <a:endParaRPr lang="en-US"/>
          </a:p>
        </p:txBody>
      </p:sp>
      <p:sp>
        <p:nvSpPr>
          <p:cNvPr id="8" name="Footer Placeholder 7">
            <a:extLst>
              <a:ext uri="{FF2B5EF4-FFF2-40B4-BE49-F238E27FC236}">
                <a16:creationId xmlns:a16="http://schemas.microsoft.com/office/drawing/2014/main" id="{2DE7464A-A65B-40B1-9D07-5F6644581A0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6034E92-890B-48FC-B945-90DDD7A34B3E}"/>
              </a:ext>
            </a:extLst>
          </p:cNvPr>
          <p:cNvSpPr>
            <a:spLocks noGrp="1"/>
          </p:cNvSpPr>
          <p:nvPr>
            <p:ph type="sldNum" sz="quarter" idx="12"/>
          </p:nvPr>
        </p:nvSpPr>
        <p:spPr/>
        <p:txBody>
          <a:bodyPr/>
          <a:lstStyle/>
          <a:p>
            <a:fld id="{E828931D-4B67-4AF5-BB7F-DD8860687B66}" type="slidenum">
              <a:rPr lang="en-US" smtClean="0"/>
              <a:t>‹#›</a:t>
            </a:fld>
            <a:endParaRPr lang="en-US"/>
          </a:p>
        </p:txBody>
      </p:sp>
    </p:spTree>
    <p:extLst>
      <p:ext uri="{BB962C8B-B14F-4D97-AF65-F5344CB8AC3E}">
        <p14:creationId xmlns:p14="http://schemas.microsoft.com/office/powerpoint/2010/main" val="2566215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12895-72A6-4A3C-9317-9383093B4B1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4E6237C-0DCD-49D3-9E1B-1280BAFD89C0}"/>
              </a:ext>
            </a:extLst>
          </p:cNvPr>
          <p:cNvSpPr>
            <a:spLocks noGrp="1"/>
          </p:cNvSpPr>
          <p:nvPr>
            <p:ph type="dt" sz="half" idx="10"/>
          </p:nvPr>
        </p:nvSpPr>
        <p:spPr/>
        <p:txBody>
          <a:bodyPr/>
          <a:lstStyle/>
          <a:p>
            <a:fld id="{BD99E9DB-04ED-4A11-893D-D9B05DA8869F}" type="datetimeFigureOut">
              <a:rPr lang="en-US" smtClean="0"/>
              <a:t>12/3/2019</a:t>
            </a:fld>
            <a:endParaRPr lang="en-US"/>
          </a:p>
        </p:txBody>
      </p:sp>
      <p:sp>
        <p:nvSpPr>
          <p:cNvPr id="4" name="Footer Placeholder 3">
            <a:extLst>
              <a:ext uri="{FF2B5EF4-FFF2-40B4-BE49-F238E27FC236}">
                <a16:creationId xmlns:a16="http://schemas.microsoft.com/office/drawing/2014/main" id="{5F438DBD-CF9F-4B49-97CD-90B4163DD09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7FF8B89-5F69-4486-B70F-BF33DE4FD045}"/>
              </a:ext>
            </a:extLst>
          </p:cNvPr>
          <p:cNvSpPr>
            <a:spLocks noGrp="1"/>
          </p:cNvSpPr>
          <p:nvPr>
            <p:ph type="sldNum" sz="quarter" idx="12"/>
          </p:nvPr>
        </p:nvSpPr>
        <p:spPr/>
        <p:txBody>
          <a:bodyPr/>
          <a:lstStyle/>
          <a:p>
            <a:fld id="{E828931D-4B67-4AF5-BB7F-DD8860687B66}" type="slidenum">
              <a:rPr lang="en-US" smtClean="0"/>
              <a:t>‹#›</a:t>
            </a:fld>
            <a:endParaRPr lang="en-US"/>
          </a:p>
        </p:txBody>
      </p:sp>
    </p:spTree>
    <p:extLst>
      <p:ext uri="{BB962C8B-B14F-4D97-AF65-F5344CB8AC3E}">
        <p14:creationId xmlns:p14="http://schemas.microsoft.com/office/powerpoint/2010/main" val="247335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D8F868-FF13-4C47-B51D-6B33315AFD06}"/>
              </a:ext>
            </a:extLst>
          </p:cNvPr>
          <p:cNvSpPr>
            <a:spLocks noGrp="1"/>
          </p:cNvSpPr>
          <p:nvPr>
            <p:ph type="dt" sz="half" idx="10"/>
          </p:nvPr>
        </p:nvSpPr>
        <p:spPr/>
        <p:txBody>
          <a:bodyPr/>
          <a:lstStyle/>
          <a:p>
            <a:fld id="{BD99E9DB-04ED-4A11-893D-D9B05DA8869F}" type="datetimeFigureOut">
              <a:rPr lang="en-US" smtClean="0"/>
              <a:t>12/3/2019</a:t>
            </a:fld>
            <a:endParaRPr lang="en-US"/>
          </a:p>
        </p:txBody>
      </p:sp>
      <p:sp>
        <p:nvSpPr>
          <p:cNvPr id="3" name="Footer Placeholder 2">
            <a:extLst>
              <a:ext uri="{FF2B5EF4-FFF2-40B4-BE49-F238E27FC236}">
                <a16:creationId xmlns:a16="http://schemas.microsoft.com/office/drawing/2014/main" id="{B3243CC5-313F-48C7-A91C-B216856A7A8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8B666B-DEDF-4AF8-86AF-00CC0FEEA851}"/>
              </a:ext>
            </a:extLst>
          </p:cNvPr>
          <p:cNvSpPr>
            <a:spLocks noGrp="1"/>
          </p:cNvSpPr>
          <p:nvPr>
            <p:ph type="sldNum" sz="quarter" idx="12"/>
          </p:nvPr>
        </p:nvSpPr>
        <p:spPr/>
        <p:txBody>
          <a:bodyPr/>
          <a:lstStyle/>
          <a:p>
            <a:fld id="{E828931D-4B67-4AF5-BB7F-DD8860687B66}" type="slidenum">
              <a:rPr lang="en-US" smtClean="0"/>
              <a:t>‹#›</a:t>
            </a:fld>
            <a:endParaRPr lang="en-US"/>
          </a:p>
        </p:txBody>
      </p:sp>
    </p:spTree>
    <p:extLst>
      <p:ext uri="{BB962C8B-B14F-4D97-AF65-F5344CB8AC3E}">
        <p14:creationId xmlns:p14="http://schemas.microsoft.com/office/powerpoint/2010/main" val="3395283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A8F8E-6093-46C0-B22C-91348E71A2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4F538B6-5914-4C1F-A512-C4FE388927C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EF1616-82E0-452E-B461-67F8B10BFC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9DF896-910E-40B1-920F-49A28EE086D3}"/>
              </a:ext>
            </a:extLst>
          </p:cNvPr>
          <p:cNvSpPr>
            <a:spLocks noGrp="1"/>
          </p:cNvSpPr>
          <p:nvPr>
            <p:ph type="dt" sz="half" idx="10"/>
          </p:nvPr>
        </p:nvSpPr>
        <p:spPr/>
        <p:txBody>
          <a:bodyPr/>
          <a:lstStyle/>
          <a:p>
            <a:fld id="{BD99E9DB-04ED-4A11-893D-D9B05DA8869F}" type="datetimeFigureOut">
              <a:rPr lang="en-US" smtClean="0"/>
              <a:t>12/3/2019</a:t>
            </a:fld>
            <a:endParaRPr lang="en-US"/>
          </a:p>
        </p:txBody>
      </p:sp>
      <p:sp>
        <p:nvSpPr>
          <p:cNvPr id="6" name="Footer Placeholder 5">
            <a:extLst>
              <a:ext uri="{FF2B5EF4-FFF2-40B4-BE49-F238E27FC236}">
                <a16:creationId xmlns:a16="http://schemas.microsoft.com/office/drawing/2014/main" id="{E728F785-6F76-4F88-B862-C3FFDF0F1BF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5A9CE1E-47DF-4BE0-96A5-E05FFA47F06C}"/>
              </a:ext>
            </a:extLst>
          </p:cNvPr>
          <p:cNvSpPr>
            <a:spLocks noGrp="1"/>
          </p:cNvSpPr>
          <p:nvPr>
            <p:ph type="sldNum" sz="quarter" idx="12"/>
          </p:nvPr>
        </p:nvSpPr>
        <p:spPr/>
        <p:txBody>
          <a:bodyPr/>
          <a:lstStyle/>
          <a:p>
            <a:fld id="{E828931D-4B67-4AF5-BB7F-DD8860687B66}" type="slidenum">
              <a:rPr lang="en-US" smtClean="0"/>
              <a:t>‹#›</a:t>
            </a:fld>
            <a:endParaRPr lang="en-US"/>
          </a:p>
        </p:txBody>
      </p:sp>
    </p:spTree>
    <p:extLst>
      <p:ext uri="{BB962C8B-B14F-4D97-AF65-F5344CB8AC3E}">
        <p14:creationId xmlns:p14="http://schemas.microsoft.com/office/powerpoint/2010/main" val="3862122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B927E-24E2-4B95-B3AC-1703DD871D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FE81BAF-B96F-4826-8007-AD20DD33F7F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F5A834-503D-472B-B297-4CCA9CC98F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EC002B-A2FF-4E47-8E17-239F58DEDCE8}"/>
              </a:ext>
            </a:extLst>
          </p:cNvPr>
          <p:cNvSpPr>
            <a:spLocks noGrp="1"/>
          </p:cNvSpPr>
          <p:nvPr>
            <p:ph type="dt" sz="half" idx="10"/>
          </p:nvPr>
        </p:nvSpPr>
        <p:spPr/>
        <p:txBody>
          <a:bodyPr/>
          <a:lstStyle/>
          <a:p>
            <a:fld id="{BD99E9DB-04ED-4A11-893D-D9B05DA8869F}" type="datetimeFigureOut">
              <a:rPr lang="en-US" smtClean="0"/>
              <a:t>12/3/2019</a:t>
            </a:fld>
            <a:endParaRPr lang="en-US"/>
          </a:p>
        </p:txBody>
      </p:sp>
      <p:sp>
        <p:nvSpPr>
          <p:cNvPr id="6" name="Footer Placeholder 5">
            <a:extLst>
              <a:ext uri="{FF2B5EF4-FFF2-40B4-BE49-F238E27FC236}">
                <a16:creationId xmlns:a16="http://schemas.microsoft.com/office/drawing/2014/main" id="{DDD6007C-861D-41E1-87E0-7A22BD053F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5F507E-0272-40E0-AC9D-36016C53B43E}"/>
              </a:ext>
            </a:extLst>
          </p:cNvPr>
          <p:cNvSpPr>
            <a:spLocks noGrp="1"/>
          </p:cNvSpPr>
          <p:nvPr>
            <p:ph type="sldNum" sz="quarter" idx="12"/>
          </p:nvPr>
        </p:nvSpPr>
        <p:spPr/>
        <p:txBody>
          <a:bodyPr/>
          <a:lstStyle/>
          <a:p>
            <a:fld id="{E828931D-4B67-4AF5-BB7F-DD8860687B66}" type="slidenum">
              <a:rPr lang="en-US" smtClean="0"/>
              <a:t>‹#›</a:t>
            </a:fld>
            <a:endParaRPr lang="en-US"/>
          </a:p>
        </p:txBody>
      </p:sp>
    </p:spTree>
    <p:extLst>
      <p:ext uri="{BB962C8B-B14F-4D97-AF65-F5344CB8AC3E}">
        <p14:creationId xmlns:p14="http://schemas.microsoft.com/office/powerpoint/2010/main" val="38716673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39B275C-424F-420F-B4F3-1BFEBBC29F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138511B-C43F-40BD-AC35-4DA87C434EB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1D5CC8-2260-4E6A-9AF1-593770ED60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99E9DB-04ED-4A11-893D-D9B05DA8869F}" type="datetimeFigureOut">
              <a:rPr lang="en-US" smtClean="0"/>
              <a:t>12/3/2019</a:t>
            </a:fld>
            <a:endParaRPr lang="en-US"/>
          </a:p>
        </p:txBody>
      </p:sp>
      <p:sp>
        <p:nvSpPr>
          <p:cNvPr id="5" name="Footer Placeholder 4">
            <a:extLst>
              <a:ext uri="{FF2B5EF4-FFF2-40B4-BE49-F238E27FC236}">
                <a16:creationId xmlns:a16="http://schemas.microsoft.com/office/drawing/2014/main" id="{1E3FF79B-9599-4BEC-B056-42750F02EA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94A7722-C8A0-4562-8C51-AA1BC5DDA6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28931D-4B67-4AF5-BB7F-DD8860687B66}" type="slidenum">
              <a:rPr lang="en-US" smtClean="0"/>
              <a:t>‹#›</a:t>
            </a:fld>
            <a:endParaRPr lang="en-US"/>
          </a:p>
        </p:txBody>
      </p:sp>
    </p:spTree>
    <p:extLst>
      <p:ext uri="{BB962C8B-B14F-4D97-AF65-F5344CB8AC3E}">
        <p14:creationId xmlns:p14="http://schemas.microsoft.com/office/powerpoint/2010/main" val="1647762016"/>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DDB44-0C46-4EEF-83AF-4BCBC97E2A02}"/>
              </a:ext>
            </a:extLst>
          </p:cNvPr>
          <p:cNvSpPr>
            <a:spLocks noGrp="1"/>
          </p:cNvSpPr>
          <p:nvPr>
            <p:ph type="title"/>
          </p:nvPr>
        </p:nvSpPr>
        <p:spPr/>
        <p:txBody>
          <a:bodyPr>
            <a:normAutofit/>
          </a:bodyPr>
          <a:lstStyle/>
          <a:p>
            <a:r>
              <a:rPr lang="en-US" dirty="0"/>
              <a:t>The West in the Contemporary Era:  New Encounters and Transformations</a:t>
            </a:r>
          </a:p>
        </p:txBody>
      </p:sp>
      <p:sp>
        <p:nvSpPr>
          <p:cNvPr id="3" name="Subtitle 2">
            <a:extLst>
              <a:ext uri="{FF2B5EF4-FFF2-40B4-BE49-F238E27FC236}">
                <a16:creationId xmlns:a16="http://schemas.microsoft.com/office/drawing/2014/main" id="{4AC3D709-E5E6-489F-906E-DCF82945D912}"/>
              </a:ext>
            </a:extLst>
          </p:cNvPr>
          <p:cNvSpPr>
            <a:spLocks noGrp="1"/>
          </p:cNvSpPr>
          <p:nvPr>
            <p:ph sz="half" idx="1"/>
          </p:nvPr>
        </p:nvSpPr>
        <p:spPr/>
        <p:txBody>
          <a:bodyPr>
            <a:normAutofit/>
          </a:bodyPr>
          <a:lstStyle/>
          <a:p>
            <a:r>
              <a:rPr lang="en-US" sz="4400" dirty="0"/>
              <a:t>Chapter 29</a:t>
            </a:r>
          </a:p>
        </p:txBody>
      </p:sp>
      <p:pic>
        <p:nvPicPr>
          <p:cNvPr id="6" name="Content Placeholder 5">
            <a:extLst>
              <a:ext uri="{FF2B5EF4-FFF2-40B4-BE49-F238E27FC236}">
                <a16:creationId xmlns:a16="http://schemas.microsoft.com/office/drawing/2014/main" id="{E4D302E9-D025-4015-96CF-CFDF5603AF1A}"/>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51400" y="1930400"/>
            <a:ext cx="6057900" cy="4381500"/>
          </a:xfrm>
        </p:spPr>
      </p:pic>
    </p:spTree>
    <p:extLst>
      <p:ext uri="{BB962C8B-B14F-4D97-AF65-F5344CB8AC3E}">
        <p14:creationId xmlns:p14="http://schemas.microsoft.com/office/powerpoint/2010/main" val="3527738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7F2B6-D072-42DF-91C0-AC959D86D112}"/>
              </a:ext>
            </a:extLst>
          </p:cNvPr>
          <p:cNvSpPr>
            <a:spLocks noGrp="1"/>
          </p:cNvSpPr>
          <p:nvPr>
            <p:ph type="title"/>
          </p:nvPr>
        </p:nvSpPr>
        <p:spPr/>
        <p:txBody>
          <a:bodyPr/>
          <a:lstStyle/>
          <a:p>
            <a:r>
              <a:rPr lang="en-US" dirty="0"/>
              <a:t>The Turn to Terrorism</a:t>
            </a:r>
          </a:p>
        </p:txBody>
      </p:sp>
      <p:sp>
        <p:nvSpPr>
          <p:cNvPr id="3" name="Content Placeholder 2">
            <a:extLst>
              <a:ext uri="{FF2B5EF4-FFF2-40B4-BE49-F238E27FC236}">
                <a16:creationId xmlns:a16="http://schemas.microsoft.com/office/drawing/2014/main" id="{C8B30F1B-E254-4DCA-A85B-5FB2DF615C77}"/>
              </a:ext>
            </a:extLst>
          </p:cNvPr>
          <p:cNvSpPr>
            <a:spLocks noGrp="1"/>
          </p:cNvSpPr>
          <p:nvPr>
            <p:ph sz="half" idx="1"/>
          </p:nvPr>
        </p:nvSpPr>
        <p:spPr/>
        <p:txBody>
          <a:bodyPr>
            <a:normAutofit fontScale="92500" lnSpcReduction="10000"/>
          </a:bodyPr>
          <a:lstStyle/>
          <a:p>
            <a:r>
              <a:rPr lang="en-US" dirty="0"/>
              <a:t>During the 1970’s frustrated with their failures to change society; a minority of student activists turned to terror. The Weathermen in the United States, and the Red Brigade in Italy, along with Baader-Meinhof in West Germany, resorted to bombings, assassinations, and abductions.</a:t>
            </a:r>
          </a:p>
          <a:p>
            <a:r>
              <a:rPr lang="en-US" dirty="0"/>
              <a:t>Their purpose was to weaken the structures of Western capitalism. In Italy, 2,000 acts of terrorism occurred per year in the 1970’s.</a:t>
            </a:r>
          </a:p>
          <a:p>
            <a:pPr marL="0" indent="0">
              <a:buNone/>
            </a:pPr>
            <a:endParaRPr lang="en-US" dirty="0"/>
          </a:p>
        </p:txBody>
      </p:sp>
      <p:pic>
        <p:nvPicPr>
          <p:cNvPr id="6" name="Content Placeholder 5" descr="A group of people walking down a street&#10;&#10;Description automatically generated">
            <a:extLst>
              <a:ext uri="{FF2B5EF4-FFF2-40B4-BE49-F238E27FC236}">
                <a16:creationId xmlns:a16="http://schemas.microsoft.com/office/drawing/2014/main" id="{73B75DCA-E810-4674-8E18-C227C9C98B00}"/>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286500" y="1917700"/>
            <a:ext cx="5067300" cy="4305300"/>
          </a:xfrm>
        </p:spPr>
      </p:pic>
    </p:spTree>
    <p:extLst>
      <p:ext uri="{BB962C8B-B14F-4D97-AF65-F5344CB8AC3E}">
        <p14:creationId xmlns:p14="http://schemas.microsoft.com/office/powerpoint/2010/main" val="3828381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B90D63-2138-4BFB-AD03-C7A932A1ED26}"/>
              </a:ext>
            </a:extLst>
          </p:cNvPr>
          <p:cNvSpPr>
            <a:spLocks noGrp="1"/>
          </p:cNvSpPr>
          <p:nvPr>
            <p:ph idx="1"/>
          </p:nvPr>
        </p:nvSpPr>
        <p:spPr/>
        <p:txBody>
          <a:bodyPr>
            <a:normAutofit/>
          </a:bodyPr>
          <a:lstStyle/>
          <a:p>
            <a:r>
              <a:rPr lang="en-US" dirty="0"/>
              <a:t>Nationalism also played a role in terrorism.  The IRA, Irish Republican Army used acts of violence to undermine Britain in the 1970’s. </a:t>
            </a:r>
          </a:p>
          <a:p>
            <a:r>
              <a:rPr lang="en-US" dirty="0"/>
              <a:t> Conflict in the Middle East spilled into Western Europe in the 70’s.  Palestinian nationalist groups turned to hijackings and bombings to influence international diplomacy.  </a:t>
            </a:r>
          </a:p>
          <a:p>
            <a:r>
              <a:rPr lang="en-US" dirty="0"/>
              <a:t>In 1972 at the Olympic Games in Germany, a group of terrorists murdered 11 members of the Israeli Olympic team.  It became known as the “Munich Massacre.”  </a:t>
            </a:r>
          </a:p>
          <a:p>
            <a:endParaRPr lang="en-US" dirty="0"/>
          </a:p>
        </p:txBody>
      </p:sp>
    </p:spTree>
    <p:extLst>
      <p:ext uri="{BB962C8B-B14F-4D97-AF65-F5344CB8AC3E}">
        <p14:creationId xmlns:p14="http://schemas.microsoft.com/office/powerpoint/2010/main" val="16039547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A group of people posing for a photo&#10;&#10;Description automatically generated">
            <a:extLst>
              <a:ext uri="{FF2B5EF4-FFF2-40B4-BE49-F238E27FC236}">
                <a16:creationId xmlns:a16="http://schemas.microsoft.com/office/drawing/2014/main" id="{94E6D4A6-0791-4C0C-B45D-17AC6DC9013A}"/>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96900" y="1825625"/>
            <a:ext cx="5092699" cy="4181475"/>
          </a:xfrm>
        </p:spPr>
      </p:pic>
      <p:pic>
        <p:nvPicPr>
          <p:cNvPr id="10" name="Content Placeholder 9" descr="A cat sitting on top of a building&#10;&#10;Description automatically generated">
            <a:extLst>
              <a:ext uri="{FF2B5EF4-FFF2-40B4-BE49-F238E27FC236}">
                <a16:creationId xmlns:a16="http://schemas.microsoft.com/office/drawing/2014/main" id="{F48D6B39-84FC-4D2D-AB6E-2C61072E7DFE}"/>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502401" y="1825625"/>
            <a:ext cx="5092699" cy="4067175"/>
          </a:xfrm>
        </p:spPr>
      </p:pic>
    </p:spTree>
    <p:extLst>
      <p:ext uri="{BB962C8B-B14F-4D97-AF65-F5344CB8AC3E}">
        <p14:creationId xmlns:p14="http://schemas.microsoft.com/office/powerpoint/2010/main" val="32231664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CFAE17-1792-4878-B28D-B405AC21ABE7}"/>
              </a:ext>
            </a:extLst>
          </p:cNvPr>
          <p:cNvSpPr>
            <a:spLocks noGrp="1"/>
          </p:cNvSpPr>
          <p:nvPr>
            <p:ph type="title"/>
          </p:nvPr>
        </p:nvSpPr>
        <p:spPr/>
        <p:txBody>
          <a:bodyPr/>
          <a:lstStyle/>
          <a:p>
            <a:r>
              <a:rPr lang="en-US" dirty="0"/>
              <a:t>New Challenges:  New Feminism </a:t>
            </a:r>
          </a:p>
        </p:txBody>
      </p:sp>
      <p:sp>
        <p:nvSpPr>
          <p:cNvPr id="6" name="Content Placeholder 5">
            <a:extLst>
              <a:ext uri="{FF2B5EF4-FFF2-40B4-BE49-F238E27FC236}">
                <a16:creationId xmlns:a16="http://schemas.microsoft.com/office/drawing/2014/main" id="{46434C73-524C-478D-843F-8AF5E07481A6}"/>
              </a:ext>
            </a:extLst>
          </p:cNvPr>
          <p:cNvSpPr>
            <a:spLocks noGrp="1"/>
          </p:cNvSpPr>
          <p:nvPr>
            <p:ph idx="1"/>
          </p:nvPr>
        </p:nvSpPr>
        <p:spPr/>
        <p:txBody>
          <a:bodyPr>
            <a:normAutofit lnSpcReduction="10000"/>
          </a:bodyPr>
          <a:lstStyle/>
          <a:p>
            <a:r>
              <a:rPr lang="en-US" dirty="0"/>
              <a:t>New feminism emerged from the 1960’s student protest movement.  Female activists began to become frustrated with their limited role in society.</a:t>
            </a:r>
          </a:p>
          <a:p>
            <a:r>
              <a:rPr lang="en-US" dirty="0"/>
              <a:t>They worked for the election of female candidates, but they did not limit their aims to politics.  There moto was “the personal is political.” They attacked beauty pageants, the fashion industry, and they demanded equal funding for sporting facilities.  </a:t>
            </a:r>
          </a:p>
          <a:p>
            <a:r>
              <a:rPr lang="en-US" dirty="0"/>
              <a:t>They wanted to outlaw spousal rape and legalize abortion.  In 1967 Britain legalized abortion, with Denmark following in 1970.</a:t>
            </a:r>
          </a:p>
          <a:p>
            <a:r>
              <a:rPr lang="en-US" dirty="0"/>
              <a:t>Catholic Europe followed:  In Italy abortions became available in 1978 and France followed in 1979.  </a:t>
            </a:r>
          </a:p>
        </p:txBody>
      </p:sp>
    </p:spTree>
    <p:extLst>
      <p:ext uri="{BB962C8B-B14F-4D97-AF65-F5344CB8AC3E}">
        <p14:creationId xmlns:p14="http://schemas.microsoft.com/office/powerpoint/2010/main" val="13060065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4C03F11-BF29-4DD0-9771-1F9D2D7E019D}"/>
              </a:ext>
            </a:extLst>
          </p:cNvPr>
          <p:cNvSpPr>
            <a:spLocks noGrp="1"/>
          </p:cNvSpPr>
          <p:nvPr>
            <p:ph sz="half" idx="1"/>
          </p:nvPr>
        </p:nvSpPr>
        <p:spPr/>
        <p:txBody>
          <a:bodyPr/>
          <a:lstStyle/>
          <a:p>
            <a:r>
              <a:rPr lang="en-US" dirty="0"/>
              <a:t>Feminists demanded equal pay and greater opportunities in the professional sphere.  </a:t>
            </a:r>
          </a:p>
          <a:p>
            <a:r>
              <a:rPr lang="en-US" dirty="0"/>
              <a:t>They also promoted parental leave policies, family allowances, and childcare provisions.</a:t>
            </a:r>
          </a:p>
          <a:p>
            <a:r>
              <a:rPr lang="en-US" dirty="0"/>
              <a:t>They also challenged the university curriculum.  They brought to light a “hidden </a:t>
            </a:r>
            <a:r>
              <a:rPr lang="en-US" dirty="0" err="1"/>
              <a:t>history”of</a:t>
            </a:r>
            <a:r>
              <a:rPr lang="en-US" dirty="0"/>
              <a:t> women.  </a:t>
            </a:r>
          </a:p>
        </p:txBody>
      </p:sp>
      <p:pic>
        <p:nvPicPr>
          <p:cNvPr id="7" name="Content Placeholder 6">
            <a:extLst>
              <a:ext uri="{FF2B5EF4-FFF2-40B4-BE49-F238E27FC236}">
                <a16:creationId xmlns:a16="http://schemas.microsoft.com/office/drawing/2014/main" id="{681CB671-E9D3-49F6-9CB6-A55053F65C9F}"/>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3" y="1825625"/>
            <a:ext cx="5435598" cy="4351338"/>
          </a:xfrm>
        </p:spPr>
      </p:pic>
    </p:spTree>
    <p:extLst>
      <p:ext uri="{BB962C8B-B14F-4D97-AF65-F5344CB8AC3E}">
        <p14:creationId xmlns:p14="http://schemas.microsoft.com/office/powerpoint/2010/main" val="22659001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F02C8CD-FF79-4E12-B9CC-94FE581BC764}"/>
              </a:ext>
            </a:extLst>
          </p:cNvPr>
          <p:cNvSpPr>
            <a:spLocks noGrp="1"/>
          </p:cNvSpPr>
          <p:nvPr>
            <p:ph type="title"/>
          </p:nvPr>
        </p:nvSpPr>
        <p:spPr/>
        <p:txBody>
          <a:bodyPr/>
          <a:lstStyle/>
          <a:p>
            <a:r>
              <a:rPr lang="en-US" dirty="0"/>
              <a:t>New Challenges:  Environmentalism </a:t>
            </a:r>
          </a:p>
        </p:txBody>
      </p:sp>
      <p:sp>
        <p:nvSpPr>
          <p:cNvPr id="6" name="Content Placeholder 5">
            <a:extLst>
              <a:ext uri="{FF2B5EF4-FFF2-40B4-BE49-F238E27FC236}">
                <a16:creationId xmlns:a16="http://schemas.microsoft.com/office/drawing/2014/main" id="{792D439A-F26E-4247-B08C-12280B1236DC}"/>
              </a:ext>
            </a:extLst>
          </p:cNvPr>
          <p:cNvSpPr>
            <a:spLocks noGrp="1"/>
          </p:cNvSpPr>
          <p:nvPr>
            <p:ph idx="1"/>
          </p:nvPr>
        </p:nvSpPr>
        <p:spPr/>
        <p:txBody>
          <a:bodyPr>
            <a:normAutofit fontScale="92500" lnSpcReduction="10000"/>
          </a:bodyPr>
          <a:lstStyle/>
          <a:p>
            <a:r>
              <a:rPr lang="en-US" dirty="0"/>
              <a:t>Environmentalists also brought forth challenges in the 1970’s and 80’s.  The heart of the movement was the idea of “Spaceship Earth,” the vision of the planet as a “single spaceship, without unlimited quantities of anything.” </a:t>
            </a:r>
          </a:p>
          <a:p>
            <a:r>
              <a:rPr lang="en-US" dirty="0"/>
              <a:t>Environmentalists questioned industrial economies both capitalist and communist and the emphasis of “more, bigger, faster, now.”  </a:t>
            </a:r>
          </a:p>
          <a:p>
            <a:r>
              <a:rPr lang="en-US" dirty="0"/>
              <a:t>Environmental destruction became a new phrase.  This movement helped to create new “</a:t>
            </a:r>
            <a:r>
              <a:rPr lang="en-US" dirty="0" err="1"/>
              <a:t>Green”political</a:t>
            </a:r>
            <a:r>
              <a:rPr lang="en-US" dirty="0"/>
              <a:t> parties.</a:t>
            </a:r>
          </a:p>
          <a:p>
            <a:r>
              <a:rPr lang="en-US" dirty="0"/>
              <a:t>Green political reformers believed that the degradation of the environment stemmed from the discrimination against women and the obsession with physical power and the unwillingness to remove hierarchical political structures. </a:t>
            </a:r>
          </a:p>
        </p:txBody>
      </p:sp>
    </p:spTree>
    <p:extLst>
      <p:ext uri="{BB962C8B-B14F-4D97-AF65-F5344CB8AC3E}">
        <p14:creationId xmlns:p14="http://schemas.microsoft.com/office/powerpoint/2010/main" val="10657838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FA16DF-F650-4BF7-9CC5-949065A9DBBA}"/>
              </a:ext>
            </a:extLst>
          </p:cNvPr>
          <p:cNvSpPr>
            <a:spLocks noGrp="1"/>
          </p:cNvSpPr>
          <p:nvPr>
            <p:ph sz="half" idx="1"/>
          </p:nvPr>
        </p:nvSpPr>
        <p:spPr/>
        <p:txBody>
          <a:bodyPr/>
          <a:lstStyle/>
          <a:p>
            <a:r>
              <a:rPr lang="en-US" dirty="0"/>
              <a:t>Green politics championed the goal of participatory democracy.  By they 1980’s Green parties were in 15 western European countries.  </a:t>
            </a:r>
          </a:p>
        </p:txBody>
      </p:sp>
      <p:pic>
        <p:nvPicPr>
          <p:cNvPr id="7" name="Content Placeholder 6">
            <a:extLst>
              <a:ext uri="{FF2B5EF4-FFF2-40B4-BE49-F238E27FC236}">
                <a16:creationId xmlns:a16="http://schemas.microsoft.com/office/drawing/2014/main" id="{BE8D2CA0-B4D4-47E7-89E8-FA4C48CFE276}"/>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880100" y="1825624"/>
            <a:ext cx="5473699" cy="4676775"/>
          </a:xfrm>
        </p:spPr>
      </p:pic>
    </p:spTree>
    <p:extLst>
      <p:ext uri="{BB962C8B-B14F-4D97-AF65-F5344CB8AC3E}">
        <p14:creationId xmlns:p14="http://schemas.microsoft.com/office/powerpoint/2010/main" val="25861390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62CC4E1-D1E9-4FB1-B3BB-32FED3E295E2}"/>
              </a:ext>
            </a:extLst>
          </p:cNvPr>
          <p:cNvSpPr>
            <a:spLocks noGrp="1"/>
          </p:cNvSpPr>
          <p:nvPr>
            <p:ph type="title"/>
          </p:nvPr>
        </p:nvSpPr>
        <p:spPr/>
        <p:txBody>
          <a:bodyPr/>
          <a:lstStyle/>
          <a:p>
            <a:r>
              <a:rPr lang="en-US" dirty="0"/>
              <a:t>The New Conservatives </a:t>
            </a:r>
          </a:p>
        </p:txBody>
      </p:sp>
      <p:sp>
        <p:nvSpPr>
          <p:cNvPr id="6" name="Content Placeholder 5">
            <a:extLst>
              <a:ext uri="{FF2B5EF4-FFF2-40B4-BE49-F238E27FC236}">
                <a16:creationId xmlns:a16="http://schemas.microsoft.com/office/drawing/2014/main" id="{F2BC822C-8620-4667-8D54-14ECC2DB8ACF}"/>
              </a:ext>
            </a:extLst>
          </p:cNvPr>
          <p:cNvSpPr>
            <a:spLocks noGrp="1"/>
          </p:cNvSpPr>
          <p:nvPr>
            <p:ph idx="1"/>
          </p:nvPr>
        </p:nvSpPr>
        <p:spPr/>
        <p:txBody>
          <a:bodyPr>
            <a:normAutofit fontScale="92500" lnSpcReduction="10000"/>
          </a:bodyPr>
          <a:lstStyle/>
          <a:p>
            <a:r>
              <a:rPr lang="en-US" dirty="0"/>
              <a:t>Voters in the West during the 1970’s looked for new answers to the economic and social problems.  In Spain and Portugal, they turned to socialist parties.  </a:t>
            </a:r>
          </a:p>
          <a:p>
            <a:r>
              <a:rPr lang="en-US" dirty="0"/>
              <a:t>In most of western Europe and the United States, </a:t>
            </a:r>
            <a:r>
              <a:rPr lang="en-US" b="1" i="1" dirty="0"/>
              <a:t>New Conservatism </a:t>
            </a:r>
            <a:r>
              <a:rPr lang="en-US" dirty="0"/>
              <a:t>was popular in political society.  </a:t>
            </a:r>
          </a:p>
          <a:p>
            <a:r>
              <a:rPr lang="en-US" dirty="0"/>
              <a:t>Three leaders demonstrated this new brand of politics:  The Republican Ronald Regan (1911-2004) in the United States, the Christian Democrat Helmut Kohl (b. 1930) in West Germany, and Margaret Thatcher (1925-2013) in Britain. </a:t>
            </a:r>
          </a:p>
          <a:p>
            <a:r>
              <a:rPr lang="en-US" dirty="0"/>
              <a:t>New Conservatives argued that rising social expenditures, funded through rising taxes, bore the blame for declining economic growth rates.  </a:t>
            </a:r>
          </a:p>
        </p:txBody>
      </p:sp>
    </p:spTree>
    <p:extLst>
      <p:ext uri="{BB962C8B-B14F-4D97-AF65-F5344CB8AC3E}">
        <p14:creationId xmlns:p14="http://schemas.microsoft.com/office/powerpoint/2010/main" val="21401279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71892-2656-4235-9312-E8F815155EE3}"/>
              </a:ext>
            </a:extLst>
          </p:cNvPr>
          <p:cNvSpPr>
            <a:spLocks noGrp="1"/>
          </p:cNvSpPr>
          <p:nvPr>
            <p:ph type="title"/>
          </p:nvPr>
        </p:nvSpPr>
        <p:spPr/>
        <p:txBody>
          <a:bodyPr/>
          <a:lstStyle/>
          <a:p>
            <a:r>
              <a:rPr lang="en-US" dirty="0"/>
              <a:t>Ronald Reagan </a:t>
            </a:r>
          </a:p>
        </p:txBody>
      </p:sp>
      <p:pic>
        <p:nvPicPr>
          <p:cNvPr id="5" name="Content Placeholder 4" descr="A person wearing a suit and tie&#10;&#10;Description automatically generated">
            <a:extLst>
              <a:ext uri="{FF2B5EF4-FFF2-40B4-BE49-F238E27FC236}">
                <a16:creationId xmlns:a16="http://schemas.microsoft.com/office/drawing/2014/main" id="{3F4B6DFB-58A8-43B8-93F5-8210EBDC047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97000" y="1690688"/>
            <a:ext cx="8356600" cy="4697412"/>
          </a:xfrm>
        </p:spPr>
      </p:pic>
    </p:spTree>
    <p:extLst>
      <p:ext uri="{BB962C8B-B14F-4D97-AF65-F5344CB8AC3E}">
        <p14:creationId xmlns:p14="http://schemas.microsoft.com/office/powerpoint/2010/main" val="29480569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19777-78C0-4402-B686-EBE5D03CA075}"/>
              </a:ext>
            </a:extLst>
          </p:cNvPr>
          <p:cNvSpPr>
            <a:spLocks noGrp="1"/>
          </p:cNvSpPr>
          <p:nvPr>
            <p:ph type="title"/>
          </p:nvPr>
        </p:nvSpPr>
        <p:spPr/>
        <p:txBody>
          <a:bodyPr/>
          <a:lstStyle/>
          <a:p>
            <a:r>
              <a:rPr lang="en-US" dirty="0"/>
              <a:t>Helmut Kohl and Margaret Thatcher</a:t>
            </a:r>
          </a:p>
        </p:txBody>
      </p:sp>
      <p:pic>
        <p:nvPicPr>
          <p:cNvPr id="7" name="Content Placeholder 6">
            <a:extLst>
              <a:ext uri="{FF2B5EF4-FFF2-40B4-BE49-F238E27FC236}">
                <a16:creationId xmlns:a16="http://schemas.microsoft.com/office/drawing/2014/main" id="{B901C1B7-5DCE-4745-8F24-110E28028A5A}"/>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03300" y="1825625"/>
            <a:ext cx="4762500" cy="4351338"/>
          </a:xfrm>
        </p:spPr>
      </p:pic>
      <p:pic>
        <p:nvPicPr>
          <p:cNvPr id="9" name="Content Placeholder 8">
            <a:extLst>
              <a:ext uri="{FF2B5EF4-FFF2-40B4-BE49-F238E27FC236}">
                <a16:creationId xmlns:a16="http://schemas.microsoft.com/office/drawing/2014/main" id="{11778CA9-19A6-4A7F-8AC3-ABBAE59A24D0}"/>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426202" y="1825625"/>
            <a:ext cx="4762497" cy="4351337"/>
          </a:xfrm>
        </p:spPr>
      </p:pic>
    </p:spTree>
    <p:extLst>
      <p:ext uri="{BB962C8B-B14F-4D97-AF65-F5344CB8AC3E}">
        <p14:creationId xmlns:p14="http://schemas.microsoft.com/office/powerpoint/2010/main" val="1323467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28D86658-3566-4165-BDA2-A3F2D6985BC1}"/>
              </a:ext>
            </a:extLst>
          </p:cNvPr>
          <p:cNvSpPr>
            <a:spLocks noGrp="1"/>
          </p:cNvSpPr>
          <p:nvPr>
            <p:ph idx="1"/>
          </p:nvPr>
        </p:nvSpPr>
        <p:spPr/>
        <p:txBody>
          <a:bodyPr>
            <a:normAutofit lnSpcReduction="10000"/>
          </a:bodyPr>
          <a:lstStyle/>
          <a:p>
            <a:r>
              <a:rPr lang="en-US" dirty="0"/>
              <a:t>The 1970’s and 1980’s witnessed the post World War II political settlement begin to collapse. The old “Us versus Them” mentality of the Cold War starts to be less colorful.</a:t>
            </a:r>
          </a:p>
          <a:p>
            <a:r>
              <a:rPr lang="en-US" dirty="0"/>
              <a:t>Economic crisis widened divisions in some Western societies while eroding democratic consensus.  </a:t>
            </a:r>
          </a:p>
          <a:p>
            <a:r>
              <a:rPr lang="en-US" dirty="0"/>
              <a:t>In the early years of the 1970’s, the West entered the era of </a:t>
            </a:r>
            <a:r>
              <a:rPr lang="en-US" b="1" dirty="0"/>
              <a:t>Détente</a:t>
            </a:r>
            <a:r>
              <a:rPr lang="en-US" dirty="0"/>
              <a:t>. This was the effort to stabilize the relationship between the superpowers through negotiations and arms control.</a:t>
            </a:r>
          </a:p>
          <a:p>
            <a:r>
              <a:rPr lang="en-US" dirty="0"/>
              <a:t>It shifted the Cold War status quo while the affluence of the Cold war period ended.  Terrorism also starts to unsettle western European societies.  </a:t>
            </a:r>
          </a:p>
        </p:txBody>
      </p:sp>
    </p:spTree>
    <p:extLst>
      <p:ext uri="{BB962C8B-B14F-4D97-AF65-F5344CB8AC3E}">
        <p14:creationId xmlns:p14="http://schemas.microsoft.com/office/powerpoint/2010/main" val="37660863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60CD66C-5A74-49E1-8174-C98F64BDC37D}"/>
              </a:ext>
            </a:extLst>
          </p:cNvPr>
          <p:cNvSpPr>
            <a:spLocks noGrp="1"/>
          </p:cNvSpPr>
          <p:nvPr>
            <p:ph idx="1"/>
          </p:nvPr>
        </p:nvSpPr>
        <p:spPr/>
        <p:txBody>
          <a:bodyPr/>
          <a:lstStyle/>
          <a:p>
            <a:r>
              <a:rPr lang="en-US" dirty="0"/>
              <a:t>The New Conservatives wanted to lift regulations on business, privatize nationalized or state-owned industries and restructure the welfare state.  </a:t>
            </a:r>
          </a:p>
          <a:p>
            <a:r>
              <a:rPr lang="en-US" dirty="0"/>
              <a:t>They abandoned the idea that the state is responsible for ensuring full employment.</a:t>
            </a:r>
          </a:p>
          <a:p>
            <a:r>
              <a:rPr lang="en-US" dirty="0"/>
              <a:t>By imposing high interest rates on their economies, leaders like Thatcher and Kohl, lowered inflation rates, but high interest rates led to rising unemployment numbers.  </a:t>
            </a:r>
          </a:p>
        </p:txBody>
      </p:sp>
    </p:spTree>
    <p:extLst>
      <p:ext uri="{BB962C8B-B14F-4D97-AF65-F5344CB8AC3E}">
        <p14:creationId xmlns:p14="http://schemas.microsoft.com/office/powerpoint/2010/main" val="20812773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6537D-5602-45F6-86BE-74CEF3F98923}"/>
              </a:ext>
            </a:extLst>
          </p:cNvPr>
          <p:cNvSpPr>
            <a:spLocks noGrp="1"/>
          </p:cNvSpPr>
          <p:nvPr>
            <p:ph type="title"/>
          </p:nvPr>
        </p:nvSpPr>
        <p:spPr/>
        <p:txBody>
          <a:bodyPr/>
          <a:lstStyle/>
          <a:p>
            <a:r>
              <a:rPr lang="en-US" dirty="0"/>
              <a:t>The End of Detente</a:t>
            </a:r>
          </a:p>
        </p:txBody>
      </p:sp>
      <p:sp>
        <p:nvSpPr>
          <p:cNvPr id="3" name="Content Placeholder 2">
            <a:extLst>
              <a:ext uri="{FF2B5EF4-FFF2-40B4-BE49-F238E27FC236}">
                <a16:creationId xmlns:a16="http://schemas.microsoft.com/office/drawing/2014/main" id="{B5913AAB-02F1-4E08-8462-DAE707996451}"/>
              </a:ext>
            </a:extLst>
          </p:cNvPr>
          <p:cNvSpPr>
            <a:spLocks noGrp="1"/>
          </p:cNvSpPr>
          <p:nvPr>
            <p:ph idx="1"/>
          </p:nvPr>
        </p:nvSpPr>
        <p:spPr/>
        <p:txBody>
          <a:bodyPr>
            <a:normAutofit fontScale="92500" lnSpcReduction="10000"/>
          </a:bodyPr>
          <a:lstStyle/>
          <a:p>
            <a:r>
              <a:rPr lang="en-US" dirty="0"/>
              <a:t>In 1975, 32 European states , Canada, the United States, and the Soviet Union singed the Helsinki Accords.  This agreement ratified existing boarders, agreed to the joint notification of major military exercises, and promised the safeguard of human rights. </a:t>
            </a:r>
          </a:p>
          <a:p>
            <a:r>
              <a:rPr lang="en-US" dirty="0"/>
              <a:t>Eastern European and Soviet dissidents used Helsinki to publicize human rights abuses in their countries and demand justice.  </a:t>
            </a:r>
          </a:p>
          <a:p>
            <a:r>
              <a:rPr lang="en-US" dirty="0"/>
              <a:t>U.S. President Jimmy Carter (b. 1924) took office in 1976.  He put human rights at the center of his foreign policy.  Carter’s approach aggravated Soviet leaders.</a:t>
            </a:r>
          </a:p>
          <a:p>
            <a:r>
              <a:rPr lang="en-US" dirty="0"/>
              <a:t>Détente ended in 1979, when Soviet troops invaded Afghanistan.  Carter threatened nuclear war if the Soviets moved toward the Middle East. </a:t>
            </a:r>
          </a:p>
        </p:txBody>
      </p:sp>
    </p:spTree>
    <p:extLst>
      <p:ext uri="{BB962C8B-B14F-4D97-AF65-F5344CB8AC3E}">
        <p14:creationId xmlns:p14="http://schemas.microsoft.com/office/powerpoint/2010/main" val="22644779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AD980-2F7A-4F20-99EF-DF9678DA0D1C}"/>
              </a:ext>
            </a:extLst>
          </p:cNvPr>
          <p:cNvSpPr>
            <a:spLocks noGrp="1"/>
          </p:cNvSpPr>
          <p:nvPr>
            <p:ph type="title"/>
          </p:nvPr>
        </p:nvSpPr>
        <p:spPr/>
        <p:txBody>
          <a:bodyPr/>
          <a:lstStyle/>
          <a:p>
            <a:r>
              <a:rPr lang="en-US" dirty="0"/>
              <a:t>Jimmy Carter</a:t>
            </a:r>
          </a:p>
        </p:txBody>
      </p:sp>
      <p:pic>
        <p:nvPicPr>
          <p:cNvPr id="11" name="Content Placeholder 10">
            <a:extLst>
              <a:ext uri="{FF2B5EF4-FFF2-40B4-BE49-F238E27FC236}">
                <a16:creationId xmlns:a16="http://schemas.microsoft.com/office/drawing/2014/main" id="{47C13991-DC83-4908-8EE0-0F45EF51C96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63700" y="1690688"/>
            <a:ext cx="8305800" cy="4659311"/>
          </a:xfrm>
        </p:spPr>
      </p:pic>
    </p:spTree>
    <p:extLst>
      <p:ext uri="{BB962C8B-B14F-4D97-AF65-F5344CB8AC3E}">
        <p14:creationId xmlns:p14="http://schemas.microsoft.com/office/powerpoint/2010/main" val="36281422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91D06B5-8DCE-4899-9740-66AD600C4560}"/>
              </a:ext>
            </a:extLst>
          </p:cNvPr>
          <p:cNvSpPr>
            <a:spLocks noGrp="1"/>
          </p:cNvSpPr>
          <p:nvPr>
            <p:ph idx="1"/>
          </p:nvPr>
        </p:nvSpPr>
        <p:spPr/>
        <p:txBody>
          <a:bodyPr/>
          <a:lstStyle/>
          <a:p>
            <a:r>
              <a:rPr lang="en-US" dirty="0"/>
              <a:t>The election of New Conservatives like Reagan and Thatcher intensified the rejection of détente and the renewal of the Cold War. </a:t>
            </a:r>
          </a:p>
          <a:p>
            <a:r>
              <a:rPr lang="en-US" dirty="0"/>
              <a:t>Reagan called the Soviet Union the “Evil Empire” a reference to the Star Wars film released in 1977.  </a:t>
            </a:r>
          </a:p>
          <a:p>
            <a:r>
              <a:rPr lang="en-US" dirty="0"/>
              <a:t>Reagan revived the anticommunist rhetoric of the 1950’s and an arms build up ensued.  </a:t>
            </a:r>
          </a:p>
        </p:txBody>
      </p:sp>
    </p:spTree>
    <p:extLst>
      <p:ext uri="{BB962C8B-B14F-4D97-AF65-F5344CB8AC3E}">
        <p14:creationId xmlns:p14="http://schemas.microsoft.com/office/powerpoint/2010/main" val="27398552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9EB65-57E6-43A0-9D95-6DEB72B5F0B3}"/>
              </a:ext>
            </a:extLst>
          </p:cNvPr>
          <p:cNvSpPr>
            <a:spLocks noGrp="1"/>
          </p:cNvSpPr>
          <p:nvPr>
            <p:ph type="title"/>
          </p:nvPr>
        </p:nvSpPr>
        <p:spPr/>
        <p:txBody>
          <a:bodyPr/>
          <a:lstStyle/>
          <a:p>
            <a:r>
              <a:rPr lang="en-US" dirty="0"/>
              <a:t>The Crisis of Legitimacy in the East </a:t>
            </a:r>
          </a:p>
        </p:txBody>
      </p:sp>
      <p:sp>
        <p:nvSpPr>
          <p:cNvPr id="3" name="Content Placeholder 2">
            <a:extLst>
              <a:ext uri="{FF2B5EF4-FFF2-40B4-BE49-F238E27FC236}">
                <a16:creationId xmlns:a16="http://schemas.microsoft.com/office/drawing/2014/main" id="{82C699B6-5704-4E23-9D92-27600F45AE39}"/>
              </a:ext>
            </a:extLst>
          </p:cNvPr>
          <p:cNvSpPr>
            <a:spLocks noGrp="1"/>
          </p:cNvSpPr>
          <p:nvPr>
            <p:ph idx="1"/>
          </p:nvPr>
        </p:nvSpPr>
        <p:spPr/>
        <p:txBody>
          <a:bodyPr>
            <a:normAutofit fontScale="92500" lnSpcReduction="10000"/>
          </a:bodyPr>
          <a:lstStyle/>
          <a:p>
            <a:r>
              <a:rPr lang="en-US" dirty="0"/>
              <a:t>Western countries struggled in the 1970’s with stagnation, however; the Soviet Union boasted record breaking profits. The rigid command economy could not keep up and by the 80’s and its growth sectors were only in vodka and oil.  When the price of oil fell, the Soviet economy followed. </a:t>
            </a:r>
          </a:p>
          <a:p>
            <a:r>
              <a:rPr lang="en-US" dirty="0"/>
              <a:t>The satellite states also fell from prosperous into crisis. During the 1970’s, there were two factors that insulated these states:  (1) Eastern governments could purchase Soviet oil at below market prices. The downside, these states had to sell their products at similar discounts.  (2) Loans from Western banks masked under production and over centralization.  </a:t>
            </a:r>
          </a:p>
          <a:p>
            <a:r>
              <a:rPr lang="en-US" dirty="0"/>
              <a:t>By the 1980’s, the Soviets had their own economic problems and they began to charge higher oil prices.  </a:t>
            </a:r>
          </a:p>
          <a:p>
            <a:pPr marL="0" indent="0">
              <a:buNone/>
            </a:pPr>
            <a:endParaRPr lang="en-US" dirty="0"/>
          </a:p>
        </p:txBody>
      </p:sp>
    </p:spTree>
    <p:extLst>
      <p:ext uri="{BB962C8B-B14F-4D97-AF65-F5344CB8AC3E}">
        <p14:creationId xmlns:p14="http://schemas.microsoft.com/office/powerpoint/2010/main" val="9912660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83D0BBF-84DB-46FF-9145-00322558EC39}"/>
              </a:ext>
            </a:extLst>
          </p:cNvPr>
          <p:cNvSpPr>
            <a:spLocks noGrp="1"/>
          </p:cNvSpPr>
          <p:nvPr>
            <p:ph type="title"/>
          </p:nvPr>
        </p:nvSpPr>
        <p:spPr/>
        <p:txBody>
          <a:bodyPr/>
          <a:lstStyle/>
          <a:p>
            <a:r>
              <a:rPr lang="en-US" dirty="0"/>
              <a:t>The Beginning of the End:  Solidarity</a:t>
            </a:r>
          </a:p>
        </p:txBody>
      </p:sp>
      <p:sp>
        <p:nvSpPr>
          <p:cNvPr id="5" name="Content Placeholder 4">
            <a:extLst>
              <a:ext uri="{FF2B5EF4-FFF2-40B4-BE49-F238E27FC236}">
                <a16:creationId xmlns:a16="http://schemas.microsoft.com/office/drawing/2014/main" id="{DF04A32B-D56D-4FBB-9B42-CE6B2A4E45AF}"/>
              </a:ext>
            </a:extLst>
          </p:cNvPr>
          <p:cNvSpPr>
            <a:spLocks noGrp="1"/>
          </p:cNvSpPr>
          <p:nvPr>
            <p:ph idx="1"/>
          </p:nvPr>
        </p:nvSpPr>
        <p:spPr/>
        <p:txBody>
          <a:bodyPr/>
          <a:lstStyle/>
          <a:p>
            <a:r>
              <a:rPr lang="en-US" dirty="0"/>
              <a:t>Poland demonstrated the fragility of the communist system.  In July of 1980, an increase in the price of meat led to workplace strikes.</a:t>
            </a:r>
          </a:p>
          <a:p>
            <a:r>
              <a:rPr lang="en-US" dirty="0"/>
              <a:t>Lech Walesa (b. 1943) an electrician demanded the right to form a trade union.  One month later, </a:t>
            </a:r>
            <a:r>
              <a:rPr lang="en-US" b="1" i="1" dirty="0"/>
              <a:t>Solidarity</a:t>
            </a:r>
            <a:r>
              <a:rPr lang="en-US" dirty="0"/>
              <a:t> was born.  </a:t>
            </a:r>
          </a:p>
          <a:p>
            <a:r>
              <a:rPr lang="en-US" dirty="0"/>
              <a:t>They demanded the freedom of any political prisoners, an end to censorship, and the end of the abuse of governmental power.  </a:t>
            </a:r>
          </a:p>
          <a:p>
            <a:r>
              <a:rPr lang="en-US" dirty="0"/>
              <a:t>Over the next few months, 11 million Poles joined the movement. </a:t>
            </a:r>
          </a:p>
        </p:txBody>
      </p:sp>
    </p:spTree>
    <p:extLst>
      <p:ext uri="{BB962C8B-B14F-4D97-AF65-F5344CB8AC3E}">
        <p14:creationId xmlns:p14="http://schemas.microsoft.com/office/powerpoint/2010/main" val="24904417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2FDD8-C4C8-4E85-8240-8E3926E9DE92}"/>
              </a:ext>
            </a:extLst>
          </p:cNvPr>
          <p:cNvSpPr>
            <a:spLocks noGrp="1"/>
          </p:cNvSpPr>
          <p:nvPr>
            <p:ph type="title"/>
          </p:nvPr>
        </p:nvSpPr>
        <p:spPr/>
        <p:txBody>
          <a:bodyPr/>
          <a:lstStyle/>
          <a:p>
            <a:r>
              <a:rPr lang="en-US" dirty="0"/>
              <a:t>Lech Walesa </a:t>
            </a:r>
          </a:p>
        </p:txBody>
      </p:sp>
      <p:pic>
        <p:nvPicPr>
          <p:cNvPr id="5" name="Content Placeholder 4" descr="A person standing in front of a crowd&#10;&#10;Description automatically generated">
            <a:extLst>
              <a:ext uri="{FF2B5EF4-FFF2-40B4-BE49-F238E27FC236}">
                <a16:creationId xmlns:a16="http://schemas.microsoft.com/office/drawing/2014/main" id="{37498BA1-1BE2-4B1E-B79C-57DC267AAE0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63800" y="1690688"/>
            <a:ext cx="7721600" cy="4265612"/>
          </a:xfrm>
        </p:spPr>
      </p:pic>
    </p:spTree>
    <p:extLst>
      <p:ext uri="{BB962C8B-B14F-4D97-AF65-F5344CB8AC3E}">
        <p14:creationId xmlns:p14="http://schemas.microsoft.com/office/powerpoint/2010/main" val="20608330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36F4A7A-E810-4F52-9FFD-B29ACEB7DF8B}"/>
              </a:ext>
            </a:extLst>
          </p:cNvPr>
          <p:cNvSpPr>
            <a:spLocks noGrp="1"/>
          </p:cNvSpPr>
          <p:nvPr>
            <p:ph sz="half" idx="1"/>
          </p:nvPr>
        </p:nvSpPr>
        <p:spPr/>
        <p:txBody>
          <a:bodyPr>
            <a:normAutofit fontScale="92500" lnSpcReduction="20000"/>
          </a:bodyPr>
          <a:lstStyle/>
          <a:p>
            <a:r>
              <a:rPr lang="en-US" dirty="0"/>
              <a:t>In Poland, civil society was intact mainly because of the Catholic Church. Poles could express their identity, which was not controlled by the communist government, through their faith. </a:t>
            </a:r>
          </a:p>
          <a:p>
            <a:r>
              <a:rPr lang="en-US" dirty="0"/>
              <a:t>Pope John Paul II (r. 1978-2005), visited Poland.  This was the first time any pope visited a communist country.  John Paul was born in Poland and the first Polish pope.  </a:t>
            </a:r>
          </a:p>
          <a:p>
            <a:r>
              <a:rPr lang="en-US" dirty="0"/>
              <a:t>Many Solidarity members saw this as an important event.  </a:t>
            </a:r>
          </a:p>
        </p:txBody>
      </p:sp>
      <p:pic>
        <p:nvPicPr>
          <p:cNvPr id="7" name="Content Placeholder 6" descr="A person wearing a red shirt&#10;&#10;Description automatically generated">
            <a:extLst>
              <a:ext uri="{FF2B5EF4-FFF2-40B4-BE49-F238E27FC236}">
                <a16:creationId xmlns:a16="http://schemas.microsoft.com/office/drawing/2014/main" id="{DF1A04CA-EBF7-409F-BC9A-0642BEE2A75B}"/>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11900" y="1825625"/>
            <a:ext cx="5041900" cy="4351338"/>
          </a:xfrm>
        </p:spPr>
      </p:pic>
    </p:spTree>
    <p:extLst>
      <p:ext uri="{BB962C8B-B14F-4D97-AF65-F5344CB8AC3E}">
        <p14:creationId xmlns:p14="http://schemas.microsoft.com/office/powerpoint/2010/main" val="23770883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053B2D2-07C2-460B-AC95-1D1EAAEAD3B7}"/>
              </a:ext>
            </a:extLst>
          </p:cNvPr>
          <p:cNvSpPr>
            <a:spLocks noGrp="1"/>
          </p:cNvSpPr>
          <p:nvPr>
            <p:ph type="title"/>
          </p:nvPr>
        </p:nvSpPr>
        <p:spPr/>
        <p:txBody>
          <a:bodyPr/>
          <a:lstStyle/>
          <a:p>
            <a:r>
              <a:rPr lang="en-US" dirty="0"/>
              <a:t>Jaruzelski </a:t>
            </a:r>
          </a:p>
        </p:txBody>
      </p:sp>
      <p:sp>
        <p:nvSpPr>
          <p:cNvPr id="6" name="Content Placeholder 5">
            <a:extLst>
              <a:ext uri="{FF2B5EF4-FFF2-40B4-BE49-F238E27FC236}">
                <a16:creationId xmlns:a16="http://schemas.microsoft.com/office/drawing/2014/main" id="{5FF1C963-FD30-459C-98D2-61D7454882D6}"/>
              </a:ext>
            </a:extLst>
          </p:cNvPr>
          <p:cNvSpPr>
            <a:spLocks noGrp="1"/>
          </p:cNvSpPr>
          <p:nvPr>
            <p:ph sz="half" idx="1"/>
          </p:nvPr>
        </p:nvSpPr>
        <p:spPr/>
        <p:txBody>
          <a:bodyPr>
            <a:normAutofit fontScale="92500" lnSpcReduction="10000"/>
          </a:bodyPr>
          <a:lstStyle/>
          <a:p>
            <a:r>
              <a:rPr lang="en-US" dirty="0"/>
              <a:t>The Polish government under Wojciech Jaruzelski declared martial law in 1981 and arrested 10,000 Solidarity members including (Walesa). Solidarity refused to be defeated and it remained during the 1980’s. </a:t>
            </a:r>
          </a:p>
          <a:p>
            <a:r>
              <a:rPr lang="en-US" dirty="0"/>
              <a:t>Many met in small groups, organized boycotts, and published literature.  Activists in Hungary, Czechoslovakia, East Germany, and the Soviet Union were inspired by this organization.  </a:t>
            </a:r>
          </a:p>
        </p:txBody>
      </p:sp>
      <p:pic>
        <p:nvPicPr>
          <p:cNvPr id="10" name="Content Placeholder 9">
            <a:extLst>
              <a:ext uri="{FF2B5EF4-FFF2-40B4-BE49-F238E27FC236}">
                <a16:creationId xmlns:a16="http://schemas.microsoft.com/office/drawing/2014/main" id="{8A486A37-E59A-4B09-AC6B-D2A41C446055}"/>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96000" y="1825625"/>
            <a:ext cx="5080000" cy="4232275"/>
          </a:xfrm>
        </p:spPr>
      </p:pic>
    </p:spTree>
    <p:extLst>
      <p:ext uri="{BB962C8B-B14F-4D97-AF65-F5344CB8AC3E}">
        <p14:creationId xmlns:p14="http://schemas.microsoft.com/office/powerpoint/2010/main" val="19350268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418A5CD-CAE0-479C-8727-391039BACB3A}"/>
              </a:ext>
            </a:extLst>
          </p:cNvPr>
          <p:cNvSpPr>
            <a:spLocks noGrp="1"/>
          </p:cNvSpPr>
          <p:nvPr>
            <p:ph type="title"/>
          </p:nvPr>
        </p:nvSpPr>
        <p:spPr/>
        <p:txBody>
          <a:bodyPr/>
          <a:lstStyle/>
          <a:p>
            <a:r>
              <a:rPr lang="en-US" dirty="0"/>
              <a:t>Environmental Protest</a:t>
            </a:r>
          </a:p>
        </p:txBody>
      </p:sp>
      <p:sp>
        <p:nvSpPr>
          <p:cNvPr id="6" name="Content Placeholder 5">
            <a:extLst>
              <a:ext uri="{FF2B5EF4-FFF2-40B4-BE49-F238E27FC236}">
                <a16:creationId xmlns:a16="http://schemas.microsoft.com/office/drawing/2014/main" id="{5364C0BC-8848-4966-84E0-E96C3C6D42CD}"/>
              </a:ext>
            </a:extLst>
          </p:cNvPr>
          <p:cNvSpPr>
            <a:spLocks noGrp="1"/>
          </p:cNvSpPr>
          <p:nvPr>
            <p:ph idx="1"/>
          </p:nvPr>
        </p:nvSpPr>
        <p:spPr/>
        <p:txBody>
          <a:bodyPr>
            <a:normAutofit lnSpcReduction="10000"/>
          </a:bodyPr>
          <a:lstStyle/>
          <a:p>
            <a:r>
              <a:rPr lang="en-US" dirty="0"/>
              <a:t>Environmental protest helped to create an idea for a civil society in eastern Europe.  For decades, communist ideology was dominated by the conquest of nature.</a:t>
            </a:r>
          </a:p>
          <a:p>
            <a:r>
              <a:rPr lang="en-US" dirty="0"/>
              <a:t>Communists viewed environmentalist protest as insignificant.  By the late 1970s however, many Soviet and eastern Europeans had joined environmentalist groups.  </a:t>
            </a:r>
          </a:p>
          <a:p>
            <a:r>
              <a:rPr lang="en-US" dirty="0"/>
              <a:t>Environmentalism fueled nationalist protest in the Soviet Union.  As forests disappeared, and lakes dried up, many questioned their government.  </a:t>
            </a:r>
          </a:p>
          <a:p>
            <a:r>
              <a:rPr lang="en-US" dirty="0"/>
              <a:t>By the 1980’s, schools in Latvia were issuing gas masks to students, because of chemical spills.  </a:t>
            </a:r>
          </a:p>
        </p:txBody>
      </p:sp>
    </p:spTree>
    <p:extLst>
      <p:ext uri="{BB962C8B-B14F-4D97-AF65-F5344CB8AC3E}">
        <p14:creationId xmlns:p14="http://schemas.microsoft.com/office/powerpoint/2010/main" val="4088055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A89B1D-97B2-4AEF-8C08-0B6E93884B6D}"/>
              </a:ext>
            </a:extLst>
          </p:cNvPr>
          <p:cNvSpPr>
            <a:spLocks noGrp="1"/>
          </p:cNvSpPr>
          <p:nvPr>
            <p:ph type="title"/>
          </p:nvPr>
        </p:nvSpPr>
        <p:spPr/>
        <p:txBody>
          <a:bodyPr/>
          <a:lstStyle/>
          <a:p>
            <a:r>
              <a:rPr lang="en-US" dirty="0"/>
              <a:t>The Era of Detente</a:t>
            </a:r>
          </a:p>
        </p:txBody>
      </p:sp>
      <p:sp>
        <p:nvSpPr>
          <p:cNvPr id="3" name="Content Placeholder 2">
            <a:extLst>
              <a:ext uri="{FF2B5EF4-FFF2-40B4-BE49-F238E27FC236}">
                <a16:creationId xmlns:a16="http://schemas.microsoft.com/office/drawing/2014/main" id="{F7A123A2-CB20-4CE7-A4D1-F2208341A3E1}"/>
              </a:ext>
            </a:extLst>
          </p:cNvPr>
          <p:cNvSpPr>
            <a:spLocks noGrp="1"/>
          </p:cNvSpPr>
          <p:nvPr>
            <p:ph idx="1"/>
          </p:nvPr>
        </p:nvSpPr>
        <p:spPr/>
        <p:txBody>
          <a:bodyPr>
            <a:normAutofit fontScale="92500" lnSpcReduction="10000"/>
          </a:bodyPr>
          <a:lstStyle/>
          <a:p>
            <a:r>
              <a:rPr lang="en-US" dirty="0"/>
              <a:t>In 1969 Willy Brandt (1913-1992,) Socialist Democratic Party leader, became Chancellor of Germany. He proceeded to implement a new </a:t>
            </a:r>
            <a:r>
              <a:rPr lang="en-US" i="1" dirty="0"/>
              <a:t>Ostpolitik</a:t>
            </a:r>
            <a:r>
              <a:rPr lang="en-US" dirty="0"/>
              <a:t> or “Eastern Policy.”  This was the opening of diplomatic and economic relations between West Germany, the Soviet Union, and its satellite states.</a:t>
            </a:r>
          </a:p>
          <a:p>
            <a:r>
              <a:rPr lang="en-US" dirty="0"/>
              <a:t>This policy reached its climax when both East and West Germany recognized each others legitimacy.  In 1973, both Germany’s joined the United Nations.  </a:t>
            </a:r>
          </a:p>
          <a:p>
            <a:r>
              <a:rPr lang="en-US" dirty="0"/>
              <a:t>By the end of the 1960’s, the Soviet and American economies were stagnating, they had spent large amounts of money on nuclear weapons.</a:t>
            </a:r>
          </a:p>
          <a:p>
            <a:r>
              <a:rPr lang="en-US" dirty="0"/>
              <a:t>In November of 1969, both governments began the Strategic Arms Limitation talks, (SALT). </a:t>
            </a:r>
          </a:p>
        </p:txBody>
      </p:sp>
    </p:spTree>
    <p:extLst>
      <p:ext uri="{BB962C8B-B14F-4D97-AF65-F5344CB8AC3E}">
        <p14:creationId xmlns:p14="http://schemas.microsoft.com/office/powerpoint/2010/main" val="2603738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B12493-FE4F-4786-B273-CFBB7400C8AF}"/>
              </a:ext>
            </a:extLst>
          </p:cNvPr>
          <p:cNvSpPr>
            <a:spLocks noGrp="1"/>
          </p:cNvSpPr>
          <p:nvPr>
            <p:ph type="title"/>
          </p:nvPr>
        </p:nvSpPr>
        <p:spPr/>
        <p:txBody>
          <a:bodyPr/>
          <a:lstStyle/>
          <a:p>
            <a:r>
              <a:rPr lang="en-US" dirty="0"/>
              <a:t>Gorbachev and Radical Reform</a:t>
            </a:r>
          </a:p>
        </p:txBody>
      </p:sp>
      <p:sp>
        <p:nvSpPr>
          <p:cNvPr id="3" name="Content Placeholder 2">
            <a:extLst>
              <a:ext uri="{FF2B5EF4-FFF2-40B4-BE49-F238E27FC236}">
                <a16:creationId xmlns:a16="http://schemas.microsoft.com/office/drawing/2014/main" id="{F3733582-D27F-49EB-9FD6-C7C4D2ED8323}"/>
              </a:ext>
            </a:extLst>
          </p:cNvPr>
          <p:cNvSpPr>
            <a:spLocks noGrp="1"/>
          </p:cNvSpPr>
          <p:nvPr>
            <p:ph idx="1"/>
          </p:nvPr>
        </p:nvSpPr>
        <p:spPr/>
        <p:txBody>
          <a:bodyPr/>
          <a:lstStyle/>
          <a:p>
            <a:r>
              <a:rPr lang="en-US" dirty="0"/>
              <a:t>The Soviet economic system hit a crisis point during the late 1970’s.</a:t>
            </a:r>
          </a:p>
          <a:p>
            <a:r>
              <a:rPr lang="en-US" dirty="0"/>
              <a:t>Factories could not keep up with the needs of the consumer, and long lines outside of under stocked stores became a way of life.</a:t>
            </a:r>
          </a:p>
          <a:p>
            <a:r>
              <a:rPr lang="en-US" dirty="0"/>
              <a:t>The Soviet economy was controlled and it neither allowed or awarded flexibility.</a:t>
            </a:r>
          </a:p>
          <a:p>
            <a:r>
              <a:rPr lang="en-US" dirty="0"/>
              <a:t>Only the Communist Party elite was exempt from the economic problems, as they enjoyed the access to Western goods and services.</a:t>
            </a:r>
          </a:p>
          <a:p>
            <a:pPr marL="0" indent="0">
              <a:buNone/>
            </a:pPr>
            <a:endParaRPr lang="en-US" dirty="0"/>
          </a:p>
        </p:txBody>
      </p:sp>
    </p:spTree>
    <p:extLst>
      <p:ext uri="{BB962C8B-B14F-4D97-AF65-F5344CB8AC3E}">
        <p14:creationId xmlns:p14="http://schemas.microsoft.com/office/powerpoint/2010/main" val="6584468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06E8264-461B-4241-B72D-3795402C2016}"/>
              </a:ext>
            </a:extLst>
          </p:cNvPr>
          <p:cNvSpPr>
            <a:spLocks noGrp="1"/>
          </p:cNvSpPr>
          <p:nvPr>
            <p:ph idx="1"/>
          </p:nvPr>
        </p:nvSpPr>
        <p:spPr/>
        <p:txBody>
          <a:bodyPr/>
          <a:lstStyle/>
          <a:p>
            <a:r>
              <a:rPr lang="en-US" dirty="0"/>
              <a:t>The Election of Ronald Reagan helped to re-ignite the arms race between the U.S. and the Soviets.  </a:t>
            </a:r>
          </a:p>
          <a:p>
            <a:r>
              <a:rPr lang="en-US" dirty="0"/>
              <a:t>Reagan in his first few years in office, pumped billions of dollars into the defense budget, accelerating the nuclear build up. </a:t>
            </a:r>
          </a:p>
          <a:p>
            <a:r>
              <a:rPr lang="en-US" dirty="0"/>
              <a:t>The Soviets, trying to keep up took money away from its struggling civilian population.</a:t>
            </a:r>
          </a:p>
          <a:p>
            <a:r>
              <a:rPr lang="en-US" dirty="0"/>
              <a:t>Corruption and mismanagement plagued the Soviet administration.</a:t>
            </a:r>
          </a:p>
          <a:p>
            <a:r>
              <a:rPr lang="en-US" dirty="0"/>
              <a:t>In 1985 Mikhail Gorbachev took over the leadership of the Soviet Union. </a:t>
            </a:r>
          </a:p>
          <a:p>
            <a:endParaRPr lang="en-US" dirty="0"/>
          </a:p>
          <a:p>
            <a:endParaRPr lang="en-US" dirty="0"/>
          </a:p>
        </p:txBody>
      </p:sp>
    </p:spTree>
    <p:extLst>
      <p:ext uri="{BB962C8B-B14F-4D97-AF65-F5344CB8AC3E}">
        <p14:creationId xmlns:p14="http://schemas.microsoft.com/office/powerpoint/2010/main" val="19005054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53B9B-C04A-4884-85A9-91635528E504}"/>
              </a:ext>
            </a:extLst>
          </p:cNvPr>
          <p:cNvSpPr>
            <a:spLocks noGrp="1"/>
          </p:cNvSpPr>
          <p:nvPr>
            <p:ph type="title"/>
          </p:nvPr>
        </p:nvSpPr>
        <p:spPr/>
        <p:txBody>
          <a:bodyPr/>
          <a:lstStyle/>
          <a:p>
            <a:r>
              <a:rPr lang="en-US" dirty="0"/>
              <a:t>Gorbachev </a:t>
            </a:r>
          </a:p>
        </p:txBody>
      </p:sp>
      <p:pic>
        <p:nvPicPr>
          <p:cNvPr id="5" name="Content Placeholder 4">
            <a:extLst>
              <a:ext uri="{FF2B5EF4-FFF2-40B4-BE49-F238E27FC236}">
                <a16:creationId xmlns:a16="http://schemas.microsoft.com/office/drawing/2014/main" id="{98C26E49-50BF-4C54-A5AA-205F7FDA770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11300" y="1690688"/>
            <a:ext cx="8724900" cy="4481512"/>
          </a:xfrm>
        </p:spPr>
      </p:pic>
    </p:spTree>
    <p:extLst>
      <p:ext uri="{BB962C8B-B14F-4D97-AF65-F5344CB8AC3E}">
        <p14:creationId xmlns:p14="http://schemas.microsoft.com/office/powerpoint/2010/main" val="35379215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90026D2-F7E0-4F5F-8AA5-7BC3FA20BE7A}"/>
              </a:ext>
            </a:extLst>
          </p:cNvPr>
          <p:cNvSpPr>
            <a:spLocks noGrp="1"/>
          </p:cNvSpPr>
          <p:nvPr>
            <p:ph idx="1"/>
          </p:nvPr>
        </p:nvSpPr>
        <p:spPr/>
        <p:txBody>
          <a:bodyPr>
            <a:normAutofit fontScale="92500" lnSpcReduction="10000"/>
          </a:bodyPr>
          <a:lstStyle/>
          <a:p>
            <a:r>
              <a:rPr lang="en-US" dirty="0"/>
              <a:t>Glasnost is often translated as “openness, publicity, or transparency.” Under Gorbachev, this meant abandoning the deception and censorship that had always characterized the Soviet system. </a:t>
            </a:r>
          </a:p>
          <a:p>
            <a:r>
              <a:rPr lang="en-US" dirty="0"/>
              <a:t>Gorbachev promised an open admission of failures and problems. Citizens were wary of Gorbachev’s promise until April of 1986.</a:t>
            </a:r>
          </a:p>
          <a:p>
            <a:r>
              <a:rPr lang="en-US" dirty="0"/>
              <a:t>The Chernobyl nuclear power plant was the most serious nuclear accident in history.  Thirty-five workers died and over the next five years, the cleanup claimed at least 7,000 more lives. A radioactive cloud extended to Scotland.</a:t>
            </a:r>
          </a:p>
          <a:p>
            <a:r>
              <a:rPr lang="en-US" dirty="0"/>
              <a:t>At first, Moscow denied the accident, but when other Western countries reported the radiation, Gorbachev began to release accurate information.   </a:t>
            </a:r>
          </a:p>
        </p:txBody>
      </p:sp>
    </p:spTree>
    <p:extLst>
      <p:ext uri="{BB962C8B-B14F-4D97-AF65-F5344CB8AC3E}">
        <p14:creationId xmlns:p14="http://schemas.microsoft.com/office/powerpoint/2010/main" val="11575513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15" descr="A large white building&#10;&#10;Description automatically generated">
            <a:extLst>
              <a:ext uri="{FF2B5EF4-FFF2-40B4-BE49-F238E27FC236}">
                <a16:creationId xmlns:a16="http://schemas.microsoft.com/office/drawing/2014/main" id="{072CF8C6-AE63-4215-8B05-3229E8E20EB3}"/>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648450" y="1914525"/>
            <a:ext cx="4883150" cy="4351338"/>
          </a:xfrm>
        </p:spPr>
      </p:pic>
      <p:pic>
        <p:nvPicPr>
          <p:cNvPr id="14" name="Content Placeholder 13">
            <a:extLst>
              <a:ext uri="{FF2B5EF4-FFF2-40B4-BE49-F238E27FC236}">
                <a16:creationId xmlns:a16="http://schemas.microsoft.com/office/drawing/2014/main" id="{ED690086-49A2-4085-B6E6-7B38AF97CDC1}"/>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838200" y="1825625"/>
            <a:ext cx="5181600" cy="4351338"/>
          </a:xfrm>
        </p:spPr>
      </p:pic>
    </p:spTree>
    <p:extLst>
      <p:ext uri="{BB962C8B-B14F-4D97-AF65-F5344CB8AC3E}">
        <p14:creationId xmlns:p14="http://schemas.microsoft.com/office/powerpoint/2010/main" val="22526323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7968D77-741F-4E98-A0B1-46EE8BE83FC0}"/>
              </a:ext>
            </a:extLst>
          </p:cNvPr>
          <p:cNvSpPr>
            <a:spLocks noGrp="1"/>
          </p:cNvSpPr>
          <p:nvPr>
            <p:ph idx="1"/>
          </p:nvPr>
        </p:nvSpPr>
        <p:spPr/>
        <p:txBody>
          <a:bodyPr/>
          <a:lstStyle/>
          <a:p>
            <a:r>
              <a:rPr lang="en-US" dirty="0"/>
              <a:t>Glasnost gave Gorbachev the opportunity to convince Soviet citizens to participate in reforming political and economic life.  </a:t>
            </a:r>
          </a:p>
          <a:p>
            <a:r>
              <a:rPr lang="en-US" dirty="0"/>
              <a:t>Perestroika, is “restructuring or reconstruction.”  Gorbachev felt that he could reverse the problems of the Soviet Union by restructuring the economy through modernization.  </a:t>
            </a:r>
          </a:p>
          <a:p>
            <a:r>
              <a:rPr lang="en-US" dirty="0"/>
              <a:t>He offered decentralization, and the introduction of a limited free market.  </a:t>
            </a:r>
          </a:p>
          <a:p>
            <a:r>
              <a:rPr lang="en-US" dirty="0"/>
              <a:t>His aim was to increase production levels while rewarding workers who met production demands for consumer goods. </a:t>
            </a:r>
          </a:p>
          <a:p>
            <a:pPr marL="0" indent="0">
              <a:buNone/>
            </a:pPr>
            <a:endParaRPr lang="en-US" dirty="0"/>
          </a:p>
        </p:txBody>
      </p:sp>
    </p:spTree>
    <p:extLst>
      <p:ext uri="{BB962C8B-B14F-4D97-AF65-F5344CB8AC3E}">
        <p14:creationId xmlns:p14="http://schemas.microsoft.com/office/powerpoint/2010/main" val="24282346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F9E491-D98A-4DCB-938C-208F78D7557C}"/>
              </a:ext>
            </a:extLst>
          </p:cNvPr>
          <p:cNvSpPr>
            <a:spLocks noGrp="1"/>
          </p:cNvSpPr>
          <p:nvPr>
            <p:ph idx="1"/>
          </p:nvPr>
        </p:nvSpPr>
        <p:spPr/>
        <p:txBody>
          <a:bodyPr/>
          <a:lstStyle/>
          <a:p>
            <a:r>
              <a:rPr lang="en-US" dirty="0"/>
              <a:t>Gorbachev knew that his economic reforms would be a threat to communist bureaucrats.  To be successful, political perestroika would be necessary.  </a:t>
            </a:r>
          </a:p>
          <a:p>
            <a:r>
              <a:rPr lang="en-US" dirty="0"/>
              <a:t>He opened limited political opportunities, to allow new leaders and new ideas a chance to flourish.</a:t>
            </a:r>
          </a:p>
          <a:p>
            <a:r>
              <a:rPr lang="en-US" dirty="0"/>
              <a:t>By 1990, Gorbachev had ended the Communist Party’s monopoly on parliamentary power.  </a:t>
            </a:r>
          </a:p>
          <a:p>
            <a:r>
              <a:rPr lang="en-US" dirty="0"/>
              <a:t>National minorities began to express dissatisfaction with the Soviet system and dissidents were able to win political office. </a:t>
            </a:r>
          </a:p>
          <a:p>
            <a:endParaRPr lang="en-US" dirty="0"/>
          </a:p>
        </p:txBody>
      </p:sp>
    </p:spTree>
    <p:extLst>
      <p:ext uri="{BB962C8B-B14F-4D97-AF65-F5344CB8AC3E}">
        <p14:creationId xmlns:p14="http://schemas.microsoft.com/office/powerpoint/2010/main" val="18581222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44B99-15DA-4754-B88B-BA033D1528C6}"/>
              </a:ext>
            </a:extLst>
          </p:cNvPr>
          <p:cNvSpPr>
            <a:spLocks noGrp="1"/>
          </p:cNvSpPr>
          <p:nvPr>
            <p:ph type="title"/>
          </p:nvPr>
        </p:nvSpPr>
        <p:spPr/>
        <p:txBody>
          <a:bodyPr/>
          <a:lstStyle/>
          <a:p>
            <a:r>
              <a:rPr lang="en-US" dirty="0"/>
              <a:t>Ending the Cold War</a:t>
            </a:r>
          </a:p>
        </p:txBody>
      </p:sp>
      <p:sp>
        <p:nvSpPr>
          <p:cNvPr id="3" name="Content Placeholder 2">
            <a:extLst>
              <a:ext uri="{FF2B5EF4-FFF2-40B4-BE49-F238E27FC236}">
                <a16:creationId xmlns:a16="http://schemas.microsoft.com/office/drawing/2014/main" id="{35E1F965-863A-4E00-A8AD-55B261C4B297}"/>
              </a:ext>
            </a:extLst>
          </p:cNvPr>
          <p:cNvSpPr>
            <a:spLocks noGrp="1"/>
          </p:cNvSpPr>
          <p:nvPr>
            <p:ph idx="1"/>
          </p:nvPr>
        </p:nvSpPr>
        <p:spPr/>
        <p:txBody>
          <a:bodyPr>
            <a:normAutofit fontScale="92500"/>
          </a:bodyPr>
          <a:lstStyle/>
          <a:p>
            <a:r>
              <a:rPr lang="en-US" dirty="0"/>
              <a:t>By the 1980’s, the arms race took at least 18% of the Soviet GNP.  Gorbachev began to conclude that the Soviet Union could not win the Cold War.  He asked to resume negotiations with the United States.</a:t>
            </a:r>
          </a:p>
          <a:p>
            <a:r>
              <a:rPr lang="en-US" dirty="0"/>
              <a:t>In 1987 Gorbachev and Reagan signed the INF (Intermediate Nuclear Forces) Treaty.  It eliminated all land-based intermediate range nuclear missiles.</a:t>
            </a:r>
          </a:p>
          <a:p>
            <a:r>
              <a:rPr lang="en-US" dirty="0"/>
              <a:t>In 1991, the Soviets and the Americans signed the Strategic Arms Reduction Treaty (START I).  This was a pledge to reduce intercontinental ballistic missiles.  This effectively ended the nuclear arms race.  </a:t>
            </a:r>
          </a:p>
          <a:p>
            <a:r>
              <a:rPr lang="en-US" dirty="0"/>
              <a:t>Gorbachev also moved to restructure Soviet policies in Eastern Europe. </a:t>
            </a:r>
          </a:p>
        </p:txBody>
      </p:sp>
    </p:spTree>
    <p:extLst>
      <p:ext uri="{BB962C8B-B14F-4D97-AF65-F5344CB8AC3E}">
        <p14:creationId xmlns:p14="http://schemas.microsoft.com/office/powerpoint/2010/main" val="13844951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69CF7CC-ED75-45FA-9F25-4B726181FAF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35100" y="952500"/>
            <a:ext cx="8737599" cy="5346700"/>
          </a:xfrm>
        </p:spPr>
      </p:pic>
    </p:spTree>
    <p:extLst>
      <p:ext uri="{BB962C8B-B14F-4D97-AF65-F5344CB8AC3E}">
        <p14:creationId xmlns:p14="http://schemas.microsoft.com/office/powerpoint/2010/main" val="5544946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76ADF0-7B80-43B2-8109-2B10B8959A14}"/>
              </a:ext>
            </a:extLst>
          </p:cNvPr>
          <p:cNvSpPr>
            <a:spLocks noGrp="1"/>
          </p:cNvSpPr>
          <p:nvPr>
            <p:ph idx="1"/>
          </p:nvPr>
        </p:nvSpPr>
        <p:spPr/>
        <p:txBody>
          <a:bodyPr/>
          <a:lstStyle/>
          <a:p>
            <a:r>
              <a:rPr lang="en-US" dirty="0"/>
              <a:t>Gorbachev realized that the West would not end the Cold War if the Soviets controlled policy in eastern European affairs.  </a:t>
            </a:r>
          </a:p>
          <a:p>
            <a:r>
              <a:rPr lang="en-US" dirty="0"/>
              <a:t>The Soviets could no longer afford its satellite states.</a:t>
            </a:r>
          </a:p>
          <a:p>
            <a:r>
              <a:rPr lang="en-US" dirty="0"/>
              <a:t>By 1988, Gorbachev announced that the nations of eastern Europe were free to choose their own paths.  </a:t>
            </a:r>
          </a:p>
          <a:p>
            <a:r>
              <a:rPr lang="en-US" dirty="0"/>
              <a:t>Although these actions made Gorbachev a popular leader in the West, he was not so popular in the Soviet Union.</a:t>
            </a:r>
          </a:p>
          <a:p>
            <a:r>
              <a:rPr lang="en-US" dirty="0"/>
              <a:t>Persistent economic stagnation, mismanagement, unemployment and shortages of goods made some citizens wish for the days of old.</a:t>
            </a:r>
          </a:p>
          <a:p>
            <a:endParaRPr lang="en-US" dirty="0"/>
          </a:p>
        </p:txBody>
      </p:sp>
    </p:spTree>
    <p:extLst>
      <p:ext uri="{BB962C8B-B14F-4D97-AF65-F5344CB8AC3E}">
        <p14:creationId xmlns:p14="http://schemas.microsoft.com/office/powerpoint/2010/main" val="8183111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3C6DF-2C97-4670-9320-CFD087663F65}"/>
              </a:ext>
            </a:extLst>
          </p:cNvPr>
          <p:cNvSpPr>
            <a:spLocks noGrp="1"/>
          </p:cNvSpPr>
          <p:nvPr>
            <p:ph type="title"/>
          </p:nvPr>
        </p:nvSpPr>
        <p:spPr/>
        <p:txBody>
          <a:bodyPr/>
          <a:lstStyle/>
          <a:p>
            <a:r>
              <a:rPr lang="en-US" dirty="0"/>
              <a:t>Willy Brandt</a:t>
            </a:r>
          </a:p>
        </p:txBody>
      </p:sp>
      <p:pic>
        <p:nvPicPr>
          <p:cNvPr id="5" name="Content Placeholder 4">
            <a:extLst>
              <a:ext uri="{FF2B5EF4-FFF2-40B4-BE49-F238E27FC236}">
                <a16:creationId xmlns:a16="http://schemas.microsoft.com/office/drawing/2014/main" id="{C74D5F32-B890-4E4F-AA0B-479C3884088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71700" y="1600200"/>
            <a:ext cx="7302500" cy="4470399"/>
          </a:xfrm>
        </p:spPr>
      </p:pic>
    </p:spTree>
    <p:extLst>
      <p:ext uri="{BB962C8B-B14F-4D97-AF65-F5344CB8AC3E}">
        <p14:creationId xmlns:p14="http://schemas.microsoft.com/office/powerpoint/2010/main" val="4784044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91404A-575C-4237-A739-97206B194DD2}"/>
              </a:ext>
            </a:extLst>
          </p:cNvPr>
          <p:cNvSpPr>
            <a:spLocks noGrp="1"/>
          </p:cNvSpPr>
          <p:nvPr>
            <p:ph type="title"/>
          </p:nvPr>
        </p:nvSpPr>
        <p:spPr/>
        <p:txBody>
          <a:bodyPr/>
          <a:lstStyle/>
          <a:p>
            <a:r>
              <a:rPr lang="en-US" dirty="0"/>
              <a:t>Revolution in Central and Eastern Europe</a:t>
            </a:r>
          </a:p>
        </p:txBody>
      </p:sp>
      <p:sp>
        <p:nvSpPr>
          <p:cNvPr id="3" name="Content Placeholder 2">
            <a:extLst>
              <a:ext uri="{FF2B5EF4-FFF2-40B4-BE49-F238E27FC236}">
                <a16:creationId xmlns:a16="http://schemas.microsoft.com/office/drawing/2014/main" id="{608C38EC-C5D3-4D5D-9234-2687F4A5D550}"/>
              </a:ext>
            </a:extLst>
          </p:cNvPr>
          <p:cNvSpPr>
            <a:spLocks noGrp="1"/>
          </p:cNvSpPr>
          <p:nvPr>
            <p:ph idx="1"/>
          </p:nvPr>
        </p:nvSpPr>
        <p:spPr/>
        <p:txBody>
          <a:bodyPr/>
          <a:lstStyle/>
          <a:p>
            <a:r>
              <a:rPr lang="en-US" dirty="0"/>
              <a:t>The Soviets eastern satellite countries were facing the same economic hardships as Russia.</a:t>
            </a:r>
          </a:p>
          <a:p>
            <a:r>
              <a:rPr lang="en-US" dirty="0"/>
              <a:t>The leaders of these countries were under pressure to institute democratic political and economic reforms.</a:t>
            </a:r>
          </a:p>
          <a:p>
            <a:r>
              <a:rPr lang="en-US" dirty="0"/>
              <a:t>Poland and Hungary were the first states to remove communist rule.</a:t>
            </a:r>
          </a:p>
          <a:p>
            <a:r>
              <a:rPr lang="en-US" dirty="0"/>
              <a:t>In the early 1980’s, Hungary moved toward a market driven economy by joining both the World Bank and the International Monetary Fund.  They also established a stock market in 1985.  </a:t>
            </a:r>
          </a:p>
          <a:p>
            <a:r>
              <a:rPr lang="en-US" dirty="0"/>
              <a:t>Independent candidates also appeared on Hungarian ballots. </a:t>
            </a:r>
          </a:p>
        </p:txBody>
      </p:sp>
    </p:spTree>
    <p:extLst>
      <p:ext uri="{BB962C8B-B14F-4D97-AF65-F5344CB8AC3E}">
        <p14:creationId xmlns:p14="http://schemas.microsoft.com/office/powerpoint/2010/main" val="33642080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B6E561-3754-4C39-9722-AA08A3CE72D2}"/>
              </a:ext>
            </a:extLst>
          </p:cNvPr>
          <p:cNvSpPr>
            <a:spLocks noGrp="1"/>
          </p:cNvSpPr>
          <p:nvPr>
            <p:ph sz="half" idx="1"/>
          </p:nvPr>
        </p:nvSpPr>
        <p:spPr/>
        <p:txBody>
          <a:bodyPr>
            <a:normAutofit fontScale="92500" lnSpcReduction="20000"/>
          </a:bodyPr>
          <a:lstStyle/>
          <a:p>
            <a:r>
              <a:rPr lang="en-US" dirty="0"/>
              <a:t>In 1989 Poland, began to restructure its political system.  In June of that year, Poland held the first free elections in the Soviet bloc.</a:t>
            </a:r>
          </a:p>
          <a:p>
            <a:r>
              <a:rPr lang="en-US" dirty="0"/>
              <a:t>Solidarity won the elections, and the first non-communist government in eastern Europe emerged since 1948. </a:t>
            </a:r>
          </a:p>
          <a:p>
            <a:r>
              <a:rPr lang="en-US" dirty="0"/>
              <a:t>In the fall of 1989, communist governments fell in Czechoslovakia and in East Germany. In November of that year, East Berliners tore down the Berlin Wall. </a:t>
            </a:r>
          </a:p>
        </p:txBody>
      </p:sp>
      <p:pic>
        <p:nvPicPr>
          <p:cNvPr id="7" name="Content Placeholder 6">
            <a:extLst>
              <a:ext uri="{FF2B5EF4-FFF2-40B4-BE49-F238E27FC236}">
                <a16:creationId xmlns:a16="http://schemas.microsoft.com/office/drawing/2014/main" id="{CFC9F894-FB51-4D66-9187-F01B1F199F27}"/>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2" y="2057400"/>
            <a:ext cx="5181598" cy="3924300"/>
          </a:xfrm>
        </p:spPr>
      </p:pic>
    </p:spTree>
    <p:extLst>
      <p:ext uri="{BB962C8B-B14F-4D97-AF65-F5344CB8AC3E}">
        <p14:creationId xmlns:p14="http://schemas.microsoft.com/office/powerpoint/2010/main" val="19984200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7AB13454-A50B-4B6D-8D1D-5B4E37A127CB}"/>
              </a:ext>
            </a:extLst>
          </p:cNvPr>
          <p:cNvSpPr>
            <a:spLocks noGrp="1"/>
          </p:cNvSpPr>
          <p:nvPr>
            <p:ph type="title"/>
          </p:nvPr>
        </p:nvSpPr>
        <p:spPr/>
        <p:txBody>
          <a:bodyPr/>
          <a:lstStyle/>
          <a:p>
            <a:r>
              <a:rPr lang="en-US" dirty="0"/>
              <a:t>Ceausescu</a:t>
            </a:r>
          </a:p>
        </p:txBody>
      </p:sp>
      <p:sp>
        <p:nvSpPr>
          <p:cNvPr id="6" name="Content Placeholder 5">
            <a:extLst>
              <a:ext uri="{FF2B5EF4-FFF2-40B4-BE49-F238E27FC236}">
                <a16:creationId xmlns:a16="http://schemas.microsoft.com/office/drawing/2014/main" id="{141C5EF9-C620-4DE1-A8BE-A5CC9872E092}"/>
              </a:ext>
            </a:extLst>
          </p:cNvPr>
          <p:cNvSpPr>
            <a:spLocks noGrp="1"/>
          </p:cNvSpPr>
          <p:nvPr>
            <p:ph sz="half" idx="1"/>
          </p:nvPr>
        </p:nvSpPr>
        <p:spPr/>
        <p:txBody>
          <a:bodyPr>
            <a:normAutofit lnSpcReduction="10000"/>
          </a:bodyPr>
          <a:lstStyle/>
          <a:p>
            <a:r>
              <a:rPr lang="en-US" dirty="0"/>
              <a:t>Revolutions also spread to Romania and Bulgaria.  Unfortunately, communism was reformed and not overthrown in these nations.</a:t>
            </a:r>
          </a:p>
          <a:p>
            <a:r>
              <a:rPr lang="en-US" dirty="0"/>
              <a:t>In Bulgaria, reform minded Communist Party members overthrew the government.</a:t>
            </a:r>
          </a:p>
          <a:p>
            <a:r>
              <a:rPr lang="en-US" dirty="0"/>
              <a:t>In Romania, the dictator Nikolae Ceausescu and his wife were executed by firing squad.  </a:t>
            </a:r>
          </a:p>
        </p:txBody>
      </p:sp>
      <p:pic>
        <p:nvPicPr>
          <p:cNvPr id="10" name="Content Placeholder 9">
            <a:extLst>
              <a:ext uri="{FF2B5EF4-FFF2-40B4-BE49-F238E27FC236}">
                <a16:creationId xmlns:a16="http://schemas.microsoft.com/office/drawing/2014/main" id="{FF725916-4C5D-4913-A396-32976A08EBF7}"/>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11900" y="1943100"/>
            <a:ext cx="5397500" cy="4089400"/>
          </a:xfrm>
        </p:spPr>
      </p:pic>
    </p:spTree>
    <p:extLst>
      <p:ext uri="{BB962C8B-B14F-4D97-AF65-F5344CB8AC3E}">
        <p14:creationId xmlns:p14="http://schemas.microsoft.com/office/powerpoint/2010/main" val="31388100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DE226AD-4095-47F6-8D15-3DBAB08E0289}"/>
              </a:ext>
            </a:extLst>
          </p:cNvPr>
          <p:cNvSpPr>
            <a:spLocks noGrp="1"/>
          </p:cNvSpPr>
          <p:nvPr>
            <p:ph type="title"/>
          </p:nvPr>
        </p:nvSpPr>
        <p:spPr/>
        <p:txBody>
          <a:bodyPr/>
          <a:lstStyle/>
          <a:p>
            <a:r>
              <a:rPr lang="en-US" dirty="0"/>
              <a:t>The Disintegration of the Soviet Union</a:t>
            </a:r>
          </a:p>
        </p:txBody>
      </p:sp>
      <p:sp>
        <p:nvSpPr>
          <p:cNvPr id="6" name="Content Placeholder 5">
            <a:extLst>
              <a:ext uri="{FF2B5EF4-FFF2-40B4-BE49-F238E27FC236}">
                <a16:creationId xmlns:a16="http://schemas.microsoft.com/office/drawing/2014/main" id="{7A5F8069-414F-46B3-BE58-422B311C1701}"/>
              </a:ext>
            </a:extLst>
          </p:cNvPr>
          <p:cNvSpPr>
            <a:spLocks noGrp="1"/>
          </p:cNvSpPr>
          <p:nvPr>
            <p:ph idx="1"/>
          </p:nvPr>
        </p:nvSpPr>
        <p:spPr/>
        <p:txBody>
          <a:bodyPr/>
          <a:lstStyle/>
          <a:p>
            <a:r>
              <a:rPr lang="en-US" dirty="0"/>
              <a:t>Gorbachev believed that freeing the Soviet economy would save the communist system.  Economic perestroika was a failure.  </a:t>
            </a:r>
          </a:p>
          <a:p>
            <a:r>
              <a:rPr lang="en-US" dirty="0"/>
              <a:t>By 1990, food and essential goods were scarce, with prices rising by 20% over the previous year.  There were dramatic increases in the homeless population and the economic problems signaled a breakdown in the Soviet Union. </a:t>
            </a:r>
          </a:p>
          <a:p>
            <a:r>
              <a:rPr lang="en-US" dirty="0"/>
              <a:t>Gorbachev faced opposition from reformers and hard line communists.  Reformers wanted a pure capitalistic economy.</a:t>
            </a:r>
          </a:p>
          <a:p>
            <a:r>
              <a:rPr lang="en-US" dirty="0"/>
              <a:t>Boris Yeltsin (1931-2007) became their spokesmen.  </a:t>
            </a:r>
          </a:p>
        </p:txBody>
      </p:sp>
    </p:spTree>
    <p:extLst>
      <p:ext uri="{BB962C8B-B14F-4D97-AF65-F5344CB8AC3E}">
        <p14:creationId xmlns:p14="http://schemas.microsoft.com/office/powerpoint/2010/main" val="577448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743ED16-9197-4144-865D-F3E51AF91F60}"/>
              </a:ext>
            </a:extLst>
          </p:cNvPr>
          <p:cNvSpPr>
            <a:spLocks noGrp="1"/>
          </p:cNvSpPr>
          <p:nvPr>
            <p:ph type="title"/>
          </p:nvPr>
        </p:nvSpPr>
        <p:spPr/>
        <p:txBody>
          <a:bodyPr/>
          <a:lstStyle/>
          <a:p>
            <a:r>
              <a:rPr lang="en-US" dirty="0"/>
              <a:t>Boris Yeltsin</a:t>
            </a:r>
          </a:p>
        </p:txBody>
      </p:sp>
      <p:sp>
        <p:nvSpPr>
          <p:cNvPr id="5" name="Content Placeholder 4">
            <a:extLst>
              <a:ext uri="{FF2B5EF4-FFF2-40B4-BE49-F238E27FC236}">
                <a16:creationId xmlns:a16="http://schemas.microsoft.com/office/drawing/2014/main" id="{8EE5EC4F-6DE0-4100-A156-03AB7379294C}"/>
              </a:ext>
            </a:extLst>
          </p:cNvPr>
          <p:cNvSpPr>
            <a:spLocks noGrp="1"/>
          </p:cNvSpPr>
          <p:nvPr>
            <p:ph sz="half" idx="1"/>
          </p:nvPr>
        </p:nvSpPr>
        <p:spPr/>
        <p:txBody>
          <a:bodyPr>
            <a:normAutofit fontScale="92500" lnSpcReduction="10000"/>
          </a:bodyPr>
          <a:lstStyle/>
          <a:p>
            <a:r>
              <a:rPr lang="en-US" dirty="0"/>
              <a:t>Anti-reform communists tried to overthrow Gorbachev in August of 1991.  Yeltsin led the resistance that blocked the coup.</a:t>
            </a:r>
          </a:p>
          <a:p>
            <a:r>
              <a:rPr lang="en-US" dirty="0"/>
              <a:t>Yeltsin, then dominated Soviet politics, eventually becoming the President. </a:t>
            </a:r>
          </a:p>
          <a:p>
            <a:r>
              <a:rPr lang="en-US" dirty="0"/>
              <a:t>Separatist nationalist movements sprang up all over the Soviet Union.</a:t>
            </a:r>
          </a:p>
          <a:p>
            <a:r>
              <a:rPr lang="en-US" dirty="0"/>
              <a:t>On December 25</a:t>
            </a:r>
            <a:r>
              <a:rPr lang="en-US" baseline="30000" dirty="0"/>
              <a:t>th</a:t>
            </a:r>
            <a:r>
              <a:rPr lang="en-US" dirty="0"/>
              <a:t>, 1991, Gorbachev resigned as President.  The Soviet Union no longer existed. </a:t>
            </a:r>
          </a:p>
          <a:p>
            <a:pPr marL="0" indent="0">
              <a:buNone/>
            </a:pPr>
            <a:endParaRPr lang="en-US" dirty="0"/>
          </a:p>
        </p:txBody>
      </p:sp>
      <p:pic>
        <p:nvPicPr>
          <p:cNvPr id="8" name="Content Placeholder 7" descr="A person wearing a suit and tie&#10;&#10;Description automatically generated">
            <a:extLst>
              <a:ext uri="{FF2B5EF4-FFF2-40B4-BE49-F238E27FC236}">
                <a16:creationId xmlns:a16="http://schemas.microsoft.com/office/drawing/2014/main" id="{D8190DE7-BF3D-4E23-8F12-351F2BB1D7F8}"/>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299200" y="1825625"/>
            <a:ext cx="5181600" cy="4351337"/>
          </a:xfrm>
        </p:spPr>
      </p:pic>
    </p:spTree>
    <p:extLst>
      <p:ext uri="{BB962C8B-B14F-4D97-AF65-F5344CB8AC3E}">
        <p14:creationId xmlns:p14="http://schemas.microsoft.com/office/powerpoint/2010/main" val="6098753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26D6F05-BE1E-439C-8F2D-EDDA73B977EB}"/>
              </a:ext>
            </a:extLst>
          </p:cNvPr>
          <p:cNvSpPr>
            <a:spLocks noGrp="1"/>
          </p:cNvSpPr>
          <p:nvPr>
            <p:ph type="title"/>
          </p:nvPr>
        </p:nvSpPr>
        <p:spPr/>
        <p:txBody>
          <a:bodyPr/>
          <a:lstStyle/>
          <a:p>
            <a:r>
              <a:rPr lang="en-US" dirty="0"/>
              <a:t>Russia’s Economic and Social Crisis</a:t>
            </a:r>
          </a:p>
        </p:txBody>
      </p:sp>
      <p:sp>
        <p:nvSpPr>
          <p:cNvPr id="6" name="Content Placeholder 5">
            <a:extLst>
              <a:ext uri="{FF2B5EF4-FFF2-40B4-BE49-F238E27FC236}">
                <a16:creationId xmlns:a16="http://schemas.microsoft.com/office/drawing/2014/main" id="{EFC582C1-4FEC-40F2-82FD-ADBD2B40B708}"/>
              </a:ext>
            </a:extLst>
          </p:cNvPr>
          <p:cNvSpPr>
            <a:spLocks noGrp="1"/>
          </p:cNvSpPr>
          <p:nvPr>
            <p:ph idx="1"/>
          </p:nvPr>
        </p:nvSpPr>
        <p:spPr/>
        <p:txBody>
          <a:bodyPr>
            <a:normAutofit lnSpcReduction="10000"/>
          </a:bodyPr>
          <a:lstStyle/>
          <a:p>
            <a:r>
              <a:rPr lang="en-US" dirty="0"/>
              <a:t>The Yeltsin era was characterized by continuing economic crisis, widening corruption and criminality, and growing socio-economic inequality.</a:t>
            </a:r>
          </a:p>
          <a:p>
            <a:r>
              <a:rPr lang="en-US" dirty="0"/>
              <a:t>In 1992, Yeltsin applied “shock therapy” to the economy.  He lifted price controls, privatized industries, and abolished all subsidies.  Prices continued to climb, and business closures led to more unemployment.  Government cuts to spending severed welfare benefits.</a:t>
            </a:r>
          </a:p>
          <a:p>
            <a:r>
              <a:rPr lang="en-US" dirty="0"/>
              <a:t>By 1995, 80% of Russians did not earn a living wage. By 1988, the country was bankrupt, and the value of the Rubble collapsed.  </a:t>
            </a:r>
          </a:p>
          <a:p>
            <a:r>
              <a:rPr lang="en-US" dirty="0"/>
              <a:t>Corruption and crime worsened the economic crisis. </a:t>
            </a:r>
          </a:p>
        </p:txBody>
      </p:sp>
    </p:spTree>
    <p:extLst>
      <p:ext uri="{BB962C8B-B14F-4D97-AF65-F5344CB8AC3E}">
        <p14:creationId xmlns:p14="http://schemas.microsoft.com/office/powerpoint/2010/main" val="11411088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5D945E-61AD-4921-BFD2-431E632A7A83}"/>
              </a:ext>
            </a:extLst>
          </p:cNvPr>
          <p:cNvSpPr>
            <a:spLocks noGrp="1"/>
          </p:cNvSpPr>
          <p:nvPr>
            <p:ph idx="1"/>
          </p:nvPr>
        </p:nvSpPr>
        <p:spPr/>
        <p:txBody>
          <a:bodyPr/>
          <a:lstStyle/>
          <a:p>
            <a:r>
              <a:rPr lang="en-US" dirty="0"/>
              <a:t>In the 90’s Russians could own property, but the state was not equipped to help them protect it.  </a:t>
            </a:r>
          </a:p>
          <a:p>
            <a:r>
              <a:rPr lang="en-US" dirty="0"/>
              <a:t>The Russian Mafia offered protection at a high price and used extrusion and intimidation to control large sectors of the economy.  </a:t>
            </a:r>
          </a:p>
          <a:p>
            <a:r>
              <a:rPr lang="en-US" dirty="0"/>
              <a:t>A minority or Russians experienced the 90’s as an opportunity for wealth accumulation.  </a:t>
            </a:r>
          </a:p>
          <a:p>
            <a:r>
              <a:rPr lang="en-US" dirty="0"/>
              <a:t>For most, the end of the Soviet regime brought freedom, but 40% of the population was below the poverty line.  </a:t>
            </a:r>
          </a:p>
        </p:txBody>
      </p:sp>
    </p:spTree>
    <p:extLst>
      <p:ext uri="{BB962C8B-B14F-4D97-AF65-F5344CB8AC3E}">
        <p14:creationId xmlns:p14="http://schemas.microsoft.com/office/powerpoint/2010/main" val="41521624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C72E8-290F-4284-9D02-C5F73E4DA26C}"/>
              </a:ext>
            </a:extLst>
          </p:cNvPr>
          <p:cNvSpPr>
            <a:spLocks noGrp="1"/>
          </p:cNvSpPr>
          <p:nvPr>
            <p:ph type="title"/>
          </p:nvPr>
        </p:nvSpPr>
        <p:spPr/>
        <p:txBody>
          <a:bodyPr/>
          <a:lstStyle/>
          <a:p>
            <a:r>
              <a:rPr lang="en-US" dirty="0"/>
              <a:t>The Putin Counter-Revolution</a:t>
            </a:r>
          </a:p>
        </p:txBody>
      </p:sp>
      <p:sp>
        <p:nvSpPr>
          <p:cNvPr id="3" name="Content Placeholder 2">
            <a:extLst>
              <a:ext uri="{FF2B5EF4-FFF2-40B4-BE49-F238E27FC236}">
                <a16:creationId xmlns:a16="http://schemas.microsoft.com/office/drawing/2014/main" id="{01A58B78-3E57-48EB-A357-CF1FD8DBB469}"/>
              </a:ext>
            </a:extLst>
          </p:cNvPr>
          <p:cNvSpPr>
            <a:spLocks noGrp="1"/>
          </p:cNvSpPr>
          <p:nvPr>
            <p:ph idx="1"/>
          </p:nvPr>
        </p:nvSpPr>
        <p:spPr/>
        <p:txBody>
          <a:bodyPr>
            <a:normAutofit fontScale="92500" lnSpcReduction="20000"/>
          </a:bodyPr>
          <a:lstStyle/>
          <a:p>
            <a:r>
              <a:rPr lang="en-US" dirty="0"/>
              <a:t>In December of 1999, Vladimir Putin (b. 1952) a former KGB officer took power in Russia.  He provided stable government as opposed to the Yeltsin years. The economy became stronger and prosperity was widened.</a:t>
            </a:r>
          </a:p>
          <a:p>
            <a:r>
              <a:rPr lang="en-US" dirty="0"/>
              <a:t>His stability came at a cost for most citizens.  Putin brought back authoritarianism and the denial of civil rights.  He denied the free press and the right to a fair trial. </a:t>
            </a:r>
          </a:p>
          <a:p>
            <a:r>
              <a:rPr lang="en-US" dirty="0"/>
              <a:t>This featured a return to the cult of personality as a means of building support for Putin and his policies.  His used control of the media to project an image of a virile, decisive leader.  </a:t>
            </a:r>
          </a:p>
          <a:p>
            <a:r>
              <a:rPr lang="en-US" dirty="0"/>
              <a:t>Putin revived the Soviet national anthem and praised Stalin for his efforts during World War II. </a:t>
            </a:r>
          </a:p>
          <a:p>
            <a:r>
              <a:rPr lang="en-US" dirty="0"/>
              <a:t>He called the collapse of the Soviet Union, “the greatest geopolitical catastrophe of the twentieth century.”  </a:t>
            </a:r>
          </a:p>
        </p:txBody>
      </p:sp>
    </p:spTree>
    <p:extLst>
      <p:ext uri="{BB962C8B-B14F-4D97-AF65-F5344CB8AC3E}">
        <p14:creationId xmlns:p14="http://schemas.microsoft.com/office/powerpoint/2010/main" val="7028688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F8F92-6880-49C2-8B99-8A96F5A1165E}"/>
              </a:ext>
            </a:extLst>
          </p:cNvPr>
          <p:cNvSpPr>
            <a:spLocks noGrp="1"/>
          </p:cNvSpPr>
          <p:nvPr>
            <p:ph type="title"/>
          </p:nvPr>
        </p:nvSpPr>
        <p:spPr/>
        <p:txBody>
          <a:bodyPr/>
          <a:lstStyle/>
          <a:p>
            <a:r>
              <a:rPr lang="en-US" dirty="0"/>
              <a:t>Vladimir Putin</a:t>
            </a:r>
          </a:p>
        </p:txBody>
      </p:sp>
      <p:pic>
        <p:nvPicPr>
          <p:cNvPr id="5" name="Content Placeholder 4">
            <a:extLst>
              <a:ext uri="{FF2B5EF4-FFF2-40B4-BE49-F238E27FC236}">
                <a16:creationId xmlns:a16="http://schemas.microsoft.com/office/drawing/2014/main" id="{2A77D173-4A31-402E-BBF7-288CFA684E25}"/>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1" y="1825624"/>
            <a:ext cx="4978400" cy="4067175"/>
          </a:xfrm>
        </p:spPr>
      </p:pic>
      <p:sp>
        <p:nvSpPr>
          <p:cNvPr id="6" name="Content Placeholder 5">
            <a:extLst>
              <a:ext uri="{FF2B5EF4-FFF2-40B4-BE49-F238E27FC236}">
                <a16:creationId xmlns:a16="http://schemas.microsoft.com/office/drawing/2014/main" id="{FB149E9E-1790-4B7E-B6BA-5D0B3466FD11}"/>
              </a:ext>
            </a:extLst>
          </p:cNvPr>
          <p:cNvSpPr>
            <a:spLocks noGrp="1"/>
          </p:cNvSpPr>
          <p:nvPr>
            <p:ph sz="half" idx="2"/>
          </p:nvPr>
        </p:nvSpPr>
        <p:spPr/>
        <p:txBody>
          <a:bodyPr>
            <a:normAutofit fontScale="92500" lnSpcReduction="20000"/>
          </a:bodyPr>
          <a:lstStyle/>
          <a:p>
            <a:r>
              <a:rPr lang="en-US" dirty="0"/>
              <a:t>Putin expressed his regret for the loss of territory in the Baltic states and Ukraine.  </a:t>
            </a:r>
          </a:p>
          <a:p>
            <a:r>
              <a:rPr lang="en-US" dirty="0"/>
              <a:t>In 2014, Russia annexed the Crimean peninsula.  This was followed by a war with Ukraine.</a:t>
            </a:r>
          </a:p>
          <a:p>
            <a:r>
              <a:rPr lang="en-US" dirty="0"/>
              <a:t>Putin holds the West in contempt of Russian interests, values and culture.  He aligns with conservative nationalists, who are opposed to Western materialism, moral decadence, and democratic anarchy. </a:t>
            </a:r>
          </a:p>
          <a:p>
            <a:endParaRPr lang="en-US" dirty="0"/>
          </a:p>
        </p:txBody>
      </p:sp>
    </p:spTree>
    <p:extLst>
      <p:ext uri="{BB962C8B-B14F-4D97-AF65-F5344CB8AC3E}">
        <p14:creationId xmlns:p14="http://schemas.microsoft.com/office/powerpoint/2010/main" val="587152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5640AA8-E6CF-4E6C-9F76-4DA53B3DABAA}"/>
              </a:ext>
            </a:extLst>
          </p:cNvPr>
          <p:cNvSpPr>
            <a:spLocks noGrp="1"/>
          </p:cNvSpPr>
          <p:nvPr>
            <p:ph type="title"/>
          </p:nvPr>
        </p:nvSpPr>
        <p:spPr/>
        <p:txBody>
          <a:bodyPr/>
          <a:lstStyle/>
          <a:p>
            <a:r>
              <a:rPr lang="en-US" dirty="0"/>
              <a:t>Nationalist Challenges in the Former Soviet Union</a:t>
            </a:r>
          </a:p>
        </p:txBody>
      </p:sp>
      <p:sp>
        <p:nvSpPr>
          <p:cNvPr id="6" name="Content Placeholder 5">
            <a:extLst>
              <a:ext uri="{FF2B5EF4-FFF2-40B4-BE49-F238E27FC236}">
                <a16:creationId xmlns:a16="http://schemas.microsoft.com/office/drawing/2014/main" id="{11F99C6A-9CF3-4288-90C2-24FE746D3630}"/>
              </a:ext>
            </a:extLst>
          </p:cNvPr>
          <p:cNvSpPr>
            <a:spLocks noGrp="1"/>
          </p:cNvSpPr>
          <p:nvPr>
            <p:ph idx="1"/>
          </p:nvPr>
        </p:nvSpPr>
        <p:spPr/>
        <p:txBody>
          <a:bodyPr>
            <a:normAutofit fontScale="92500" lnSpcReduction="10000"/>
          </a:bodyPr>
          <a:lstStyle/>
          <a:p>
            <a:r>
              <a:rPr lang="en-US" dirty="0"/>
              <a:t>The breakup of the Soviet Union in 1991, allowed states such as Georgia, Ukraine, and the Baltic republics to reach independence.  Many of these new governments faced nationalist challenges.  </a:t>
            </a:r>
          </a:p>
          <a:p>
            <a:r>
              <a:rPr lang="en-US" dirty="0"/>
              <a:t>Georgia, Armenia, and Azerbaijan witnessed civil wars in the 1990’s.  Nationalists wanted to break away from these independent states.  </a:t>
            </a:r>
          </a:p>
          <a:p>
            <a:r>
              <a:rPr lang="en-US" dirty="0"/>
              <a:t>Russia also faced challenges especially with Chechnya.  Chechens saw no reason that they should not follow the path of the others to independence.  </a:t>
            </a:r>
          </a:p>
          <a:p>
            <a:r>
              <a:rPr lang="en-US" dirty="0"/>
              <a:t>In 1994, Yeltsin sent in Russian troops to force Chechnya back into the fold.  During the conflict, 80,000 died and 240,000 were wounded.  Yeltsin negotiated a truce in the summer of 1996.  Putin renewed the war four years later bringing the Chechens back under his rule.  </a:t>
            </a:r>
          </a:p>
        </p:txBody>
      </p:sp>
    </p:spTree>
    <p:extLst>
      <p:ext uri="{BB962C8B-B14F-4D97-AF65-F5344CB8AC3E}">
        <p14:creationId xmlns:p14="http://schemas.microsoft.com/office/powerpoint/2010/main" val="13090640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268FE7-3D96-4613-8222-410D653802AF}"/>
              </a:ext>
            </a:extLst>
          </p:cNvPr>
          <p:cNvSpPr>
            <a:spLocks noGrp="1"/>
          </p:cNvSpPr>
          <p:nvPr>
            <p:ph sz="half" idx="1"/>
          </p:nvPr>
        </p:nvSpPr>
        <p:spPr/>
        <p:txBody>
          <a:bodyPr>
            <a:normAutofit fontScale="92500" lnSpcReduction="10000"/>
          </a:bodyPr>
          <a:lstStyle/>
          <a:p>
            <a:r>
              <a:rPr lang="en-US" dirty="0"/>
              <a:t>Salt was signed in 1972 and it froze the existing weapons balance.  Both countries were left with more than enough nuclear weapons to destroy the world, but it did slow the armaments race and it helped to ease Cold War tensions. </a:t>
            </a:r>
          </a:p>
          <a:p>
            <a:r>
              <a:rPr lang="en-US" dirty="0"/>
              <a:t>Détente also extended to the United States relations with China.  In 1971, President Richard Nixon (1913-1994) lifted all travel and trade restrictions with China and then visited the country.  </a:t>
            </a:r>
          </a:p>
        </p:txBody>
      </p:sp>
      <p:pic>
        <p:nvPicPr>
          <p:cNvPr id="7" name="Content Placeholder 6">
            <a:extLst>
              <a:ext uri="{FF2B5EF4-FFF2-40B4-BE49-F238E27FC236}">
                <a16:creationId xmlns:a16="http://schemas.microsoft.com/office/drawing/2014/main" id="{8AAFA1DC-22EF-43EF-852B-9D7A1CED9929}"/>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96000" y="1930400"/>
            <a:ext cx="5372100" cy="4038600"/>
          </a:xfrm>
        </p:spPr>
      </p:pic>
    </p:spTree>
    <p:extLst>
      <p:ext uri="{BB962C8B-B14F-4D97-AF65-F5344CB8AC3E}">
        <p14:creationId xmlns:p14="http://schemas.microsoft.com/office/powerpoint/2010/main" val="6454277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12">
            <a:extLst>
              <a:ext uri="{FF2B5EF4-FFF2-40B4-BE49-F238E27FC236}">
                <a16:creationId xmlns:a16="http://schemas.microsoft.com/office/drawing/2014/main" id="{E0B94B02-44FA-4232-BAEB-43164F6BF4DD}"/>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400802" y="1825624"/>
            <a:ext cx="5003798" cy="4351336"/>
          </a:xfrm>
        </p:spPr>
      </p:pic>
      <p:pic>
        <p:nvPicPr>
          <p:cNvPr id="11" name="Content Placeholder 10" descr="A close up of a map&#10;&#10;Description automatically generated">
            <a:extLst>
              <a:ext uri="{FF2B5EF4-FFF2-40B4-BE49-F238E27FC236}">
                <a16:creationId xmlns:a16="http://schemas.microsoft.com/office/drawing/2014/main" id="{693A81F8-02DE-4F09-963C-62251A6D6796}"/>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524000" y="1825624"/>
            <a:ext cx="4267200" cy="4351337"/>
          </a:xfrm>
        </p:spPr>
      </p:pic>
    </p:spTree>
    <p:extLst>
      <p:ext uri="{BB962C8B-B14F-4D97-AF65-F5344CB8AC3E}">
        <p14:creationId xmlns:p14="http://schemas.microsoft.com/office/powerpoint/2010/main" val="39790042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FB9F305-2D72-41D4-B0ED-3FD7278D5C88}"/>
              </a:ext>
            </a:extLst>
          </p:cNvPr>
          <p:cNvSpPr>
            <a:spLocks noGrp="1"/>
          </p:cNvSpPr>
          <p:nvPr>
            <p:ph type="title"/>
          </p:nvPr>
        </p:nvSpPr>
        <p:spPr/>
        <p:txBody>
          <a:bodyPr/>
          <a:lstStyle/>
          <a:p>
            <a:r>
              <a:rPr lang="en-US" dirty="0"/>
              <a:t>Central and Eastern Europe:  Struggles Within the Reunited Germany</a:t>
            </a:r>
          </a:p>
        </p:txBody>
      </p:sp>
      <p:sp>
        <p:nvSpPr>
          <p:cNvPr id="6" name="Content Placeholder 5">
            <a:extLst>
              <a:ext uri="{FF2B5EF4-FFF2-40B4-BE49-F238E27FC236}">
                <a16:creationId xmlns:a16="http://schemas.microsoft.com/office/drawing/2014/main" id="{97302D95-2FE5-45CD-BCE9-9B7B296FBD8F}"/>
              </a:ext>
            </a:extLst>
          </p:cNvPr>
          <p:cNvSpPr>
            <a:spLocks noGrp="1"/>
          </p:cNvSpPr>
          <p:nvPr>
            <p:ph idx="1"/>
          </p:nvPr>
        </p:nvSpPr>
        <p:spPr/>
        <p:txBody>
          <a:bodyPr>
            <a:normAutofit fontScale="92500" lnSpcReduction="20000"/>
          </a:bodyPr>
          <a:lstStyle/>
          <a:p>
            <a:r>
              <a:rPr lang="en-US" dirty="0"/>
              <a:t>After the fall of the Berlin wall, about half the population of East Germany crossed the boarder to West Germany.  Helmut Kohl, recognized the power of the capitalist system and quickly forced a German reunification.  When the two Germanys reunited, (1990),  Kohl was the first chancellor of the new German state.</a:t>
            </a:r>
          </a:p>
          <a:p>
            <a:r>
              <a:rPr lang="en-US" dirty="0"/>
              <a:t>Kohl believed that West Germany’s economy could pull the East Germans into prosperity. Unfortunately, factories closed in East Germany and the economic problems came over into the western regions.  </a:t>
            </a:r>
          </a:p>
          <a:p>
            <a:r>
              <a:rPr lang="en-US" dirty="0"/>
              <a:t>By 1997, German unemployment was at 12.8 percent, with the highest being in the regions of East Germany.  A cultural gap divided “wessies” (West Germans) and “Ossies” (East Germans).  </a:t>
            </a:r>
          </a:p>
          <a:p>
            <a:r>
              <a:rPr lang="en-US" dirty="0"/>
              <a:t>Ossie women expected full time hours, daycare, and contraceptives.  West Germans, depended on the male breadwinner/head of household.  </a:t>
            </a:r>
          </a:p>
          <a:p>
            <a:endParaRPr lang="en-US" dirty="0"/>
          </a:p>
          <a:p>
            <a:endParaRPr lang="en-US" dirty="0"/>
          </a:p>
        </p:txBody>
      </p:sp>
    </p:spTree>
    <p:extLst>
      <p:ext uri="{BB962C8B-B14F-4D97-AF65-F5344CB8AC3E}">
        <p14:creationId xmlns:p14="http://schemas.microsoft.com/office/powerpoint/2010/main" val="4556083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848D468-48A3-41BE-B486-743664FF5E1E}"/>
              </a:ext>
            </a:extLst>
          </p:cNvPr>
          <p:cNvSpPr>
            <a:spLocks noGrp="1"/>
          </p:cNvSpPr>
          <p:nvPr>
            <p:ph type="title"/>
          </p:nvPr>
        </p:nvSpPr>
        <p:spPr/>
        <p:txBody>
          <a:bodyPr/>
          <a:lstStyle/>
          <a:p>
            <a:r>
              <a:rPr lang="en-US" dirty="0"/>
              <a:t>Angela Merkel </a:t>
            </a:r>
          </a:p>
        </p:txBody>
      </p:sp>
      <p:sp>
        <p:nvSpPr>
          <p:cNvPr id="3" name="Content Placeholder 2">
            <a:extLst>
              <a:ext uri="{FF2B5EF4-FFF2-40B4-BE49-F238E27FC236}">
                <a16:creationId xmlns:a16="http://schemas.microsoft.com/office/drawing/2014/main" id="{03666644-6407-4BB3-AA26-DF8AD50B706A}"/>
              </a:ext>
            </a:extLst>
          </p:cNvPr>
          <p:cNvSpPr>
            <a:spLocks noGrp="1"/>
          </p:cNvSpPr>
          <p:nvPr>
            <p:ph sz="half" idx="1"/>
          </p:nvPr>
        </p:nvSpPr>
        <p:spPr/>
        <p:txBody>
          <a:bodyPr>
            <a:normAutofit lnSpcReduction="10000"/>
          </a:bodyPr>
          <a:lstStyle/>
          <a:p>
            <a:r>
              <a:rPr lang="en-US" dirty="0"/>
              <a:t>In 2005, the election of Angela Merkel (b. 1954) as chancellor was an important moment for a united Germany.  She was the first Protestant woman to head the German Christian Democrats, and she was an Ossie.  </a:t>
            </a:r>
          </a:p>
          <a:p>
            <a:r>
              <a:rPr lang="en-US" dirty="0"/>
              <a:t>By 2011, Germany’s unemployment rate was lower than it had been in two decades.  </a:t>
            </a:r>
          </a:p>
        </p:txBody>
      </p:sp>
      <p:pic>
        <p:nvPicPr>
          <p:cNvPr id="7" name="Content Placeholder 6">
            <a:extLst>
              <a:ext uri="{FF2B5EF4-FFF2-40B4-BE49-F238E27FC236}">
                <a16:creationId xmlns:a16="http://schemas.microsoft.com/office/drawing/2014/main" id="{8B9FA614-668C-47D3-A861-439E956CF804}"/>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2" y="1600200"/>
            <a:ext cx="5867398" cy="4483099"/>
          </a:xfrm>
        </p:spPr>
      </p:pic>
    </p:spTree>
    <p:extLst>
      <p:ext uri="{BB962C8B-B14F-4D97-AF65-F5344CB8AC3E}">
        <p14:creationId xmlns:p14="http://schemas.microsoft.com/office/powerpoint/2010/main" val="1447081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66816E0-AD54-44A9-8CD0-8E7B2E17A03E}"/>
              </a:ext>
            </a:extLst>
          </p:cNvPr>
          <p:cNvSpPr>
            <a:spLocks noGrp="1"/>
          </p:cNvSpPr>
          <p:nvPr>
            <p:ph type="title"/>
          </p:nvPr>
        </p:nvSpPr>
        <p:spPr/>
        <p:txBody>
          <a:bodyPr/>
          <a:lstStyle/>
          <a:p>
            <a:r>
              <a:rPr lang="en-US" dirty="0"/>
              <a:t>The Breakup of Yugoslavia</a:t>
            </a:r>
          </a:p>
        </p:txBody>
      </p:sp>
      <p:sp>
        <p:nvSpPr>
          <p:cNvPr id="2" name="Content Placeholder 1">
            <a:extLst>
              <a:ext uri="{FF2B5EF4-FFF2-40B4-BE49-F238E27FC236}">
                <a16:creationId xmlns:a16="http://schemas.microsoft.com/office/drawing/2014/main" id="{38C7B00C-D176-4497-82CC-5785192A3B44}"/>
              </a:ext>
            </a:extLst>
          </p:cNvPr>
          <p:cNvSpPr>
            <a:spLocks noGrp="1"/>
          </p:cNvSpPr>
          <p:nvPr>
            <p:ph sz="half" idx="1"/>
          </p:nvPr>
        </p:nvSpPr>
        <p:spPr/>
        <p:txBody>
          <a:bodyPr>
            <a:normAutofit fontScale="85000" lnSpcReduction="20000"/>
          </a:bodyPr>
          <a:lstStyle/>
          <a:p>
            <a:r>
              <a:rPr lang="en-US" dirty="0"/>
              <a:t>In Yugoslavia, the revival of nationalist hostilities led to state supported mass-murder. After World War II, the country was ruled by the communist guerilla Tito.  It was a multiethnic and multilingual territorial entity. </a:t>
            </a:r>
          </a:p>
          <a:p>
            <a:r>
              <a:rPr lang="en-US" dirty="0"/>
              <a:t>When Tito died in 1980, riots broke out between ethnic Albanians and Serbs in the Serbian province of Kosovo.  At the same time, rising oil prices led to a decline in the economy. Inflation led to hyperinflation.  </a:t>
            </a:r>
          </a:p>
          <a:p>
            <a:r>
              <a:rPr lang="en-US" dirty="0"/>
              <a:t>In 1989, the revolutions that spread through other communists' states, came to Yugoslavia.  </a:t>
            </a:r>
          </a:p>
        </p:txBody>
      </p:sp>
      <p:pic>
        <p:nvPicPr>
          <p:cNvPr id="7" name="Content Placeholder 6">
            <a:extLst>
              <a:ext uri="{FF2B5EF4-FFF2-40B4-BE49-F238E27FC236}">
                <a16:creationId xmlns:a16="http://schemas.microsoft.com/office/drawing/2014/main" id="{ED9C4394-79D9-41B8-A384-A1F53A77E399}"/>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447295" y="1825625"/>
            <a:ext cx="4906505" cy="4079875"/>
          </a:xfrm>
        </p:spPr>
      </p:pic>
    </p:spTree>
    <p:extLst>
      <p:ext uri="{BB962C8B-B14F-4D97-AF65-F5344CB8AC3E}">
        <p14:creationId xmlns:p14="http://schemas.microsoft.com/office/powerpoint/2010/main" val="8791498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7A5ED145-02BB-4DCF-9E35-63D985BE3B6B}"/>
              </a:ext>
            </a:extLst>
          </p:cNvPr>
          <p:cNvSpPr>
            <a:spLocks noGrp="1"/>
          </p:cNvSpPr>
          <p:nvPr>
            <p:ph idx="1"/>
          </p:nvPr>
        </p:nvSpPr>
        <p:spPr/>
        <p:txBody>
          <a:bodyPr>
            <a:normAutofit fontScale="92500" lnSpcReduction="10000"/>
          </a:bodyPr>
          <a:lstStyle/>
          <a:p>
            <a:endParaRPr lang="en-US" dirty="0"/>
          </a:p>
          <a:p>
            <a:r>
              <a:rPr lang="en-US" dirty="0"/>
              <a:t>Yugoslavia was made up of Serbs, Croatians, Slovenes, Montenegrins, Bosnians, Albanians, and Macedonians.  Under pressure, the structure holding the state together slowly crumbled.  Croatia tried to loosen their ties with the poorer regions such as Serbia. </a:t>
            </a:r>
          </a:p>
          <a:p>
            <a:r>
              <a:rPr lang="en-US" dirty="0"/>
              <a:t>In Serbia, Slobodan Milosevic (1941-2006) became the leader and he promoted aggressive Serbian nationalism.  He opposed all efforts to dismantle the Yugoslav Federation, because it would mean that Serbia would be a powerless state.</a:t>
            </a:r>
          </a:p>
          <a:p>
            <a:r>
              <a:rPr lang="en-US" dirty="0"/>
              <a:t>He wanted the connection to allow economic resources to continue to flow. His speeches encouraged all Serbians to realize that that security depended upon Yugoslav unity.  </a:t>
            </a:r>
          </a:p>
        </p:txBody>
      </p:sp>
    </p:spTree>
    <p:extLst>
      <p:ext uri="{BB962C8B-B14F-4D97-AF65-F5344CB8AC3E}">
        <p14:creationId xmlns:p14="http://schemas.microsoft.com/office/powerpoint/2010/main" val="26488219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3601C-D92F-424C-9013-723678318DD0}"/>
              </a:ext>
            </a:extLst>
          </p:cNvPr>
          <p:cNvSpPr>
            <a:spLocks noGrp="1"/>
          </p:cNvSpPr>
          <p:nvPr>
            <p:ph type="title"/>
          </p:nvPr>
        </p:nvSpPr>
        <p:spPr/>
        <p:txBody>
          <a:bodyPr/>
          <a:lstStyle/>
          <a:p>
            <a:r>
              <a:rPr lang="en-US" dirty="0"/>
              <a:t>Milosevic </a:t>
            </a:r>
          </a:p>
        </p:txBody>
      </p:sp>
      <p:pic>
        <p:nvPicPr>
          <p:cNvPr id="5" name="Content Placeholder 4">
            <a:extLst>
              <a:ext uri="{FF2B5EF4-FFF2-40B4-BE49-F238E27FC236}">
                <a16:creationId xmlns:a16="http://schemas.microsoft.com/office/drawing/2014/main" id="{290B7FBE-5699-4500-9191-6B859818353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08100" y="1690688"/>
            <a:ext cx="9055100" cy="4545012"/>
          </a:xfrm>
        </p:spPr>
      </p:pic>
    </p:spTree>
    <p:extLst>
      <p:ext uri="{BB962C8B-B14F-4D97-AF65-F5344CB8AC3E}">
        <p14:creationId xmlns:p14="http://schemas.microsoft.com/office/powerpoint/2010/main" val="6714633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BCDF687-1DF8-4331-BB34-A5935BA058B5}"/>
              </a:ext>
            </a:extLst>
          </p:cNvPr>
          <p:cNvSpPr>
            <a:spLocks noGrp="1"/>
          </p:cNvSpPr>
          <p:nvPr>
            <p:ph idx="1"/>
          </p:nvPr>
        </p:nvSpPr>
        <p:spPr/>
        <p:txBody>
          <a:bodyPr>
            <a:normAutofit lnSpcReduction="10000"/>
          </a:bodyPr>
          <a:lstStyle/>
          <a:p>
            <a:r>
              <a:rPr lang="en-US" dirty="0"/>
              <a:t>In 1991, Croatia declared independence and the Serb-dominated Yugoslav army attacked the separatists.  By 1992, the war spread to Bosnia after it declared independence.  </a:t>
            </a:r>
          </a:p>
          <a:p>
            <a:r>
              <a:rPr lang="en-US" dirty="0"/>
              <a:t>Civilians bore the brunt of the war through brutality.  Ethnic cleansing became the norm. Milosevic and his forces wanted to create all Serb zones in Croatia and Bosnia.</a:t>
            </a:r>
          </a:p>
          <a:p>
            <a:r>
              <a:rPr lang="en-US" dirty="0"/>
              <a:t>A campaign of terror was designed to force out Muslims and Croats.  Homes, villages, mosques and schools were vandalized and burned.  </a:t>
            </a:r>
          </a:p>
          <a:p>
            <a:r>
              <a:rPr lang="en-US" dirty="0"/>
              <a:t>Imprisoned women and young girls were raped.  In 1994, NATO planes bombed Serb positions.  A year later, peace was established on the now independent Bosnia and Croatia.  </a:t>
            </a:r>
          </a:p>
        </p:txBody>
      </p:sp>
    </p:spTree>
    <p:extLst>
      <p:ext uri="{BB962C8B-B14F-4D97-AF65-F5344CB8AC3E}">
        <p14:creationId xmlns:p14="http://schemas.microsoft.com/office/powerpoint/2010/main" val="3018665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E07FAE6-8424-4E4D-92EE-24D54126EB2F}"/>
              </a:ext>
            </a:extLst>
          </p:cNvPr>
          <p:cNvSpPr>
            <a:spLocks noGrp="1"/>
          </p:cNvSpPr>
          <p:nvPr>
            <p:ph sz="half" idx="1"/>
          </p:nvPr>
        </p:nvSpPr>
        <p:spPr/>
        <p:txBody>
          <a:bodyPr>
            <a:normAutofit fontScale="92500"/>
          </a:bodyPr>
          <a:lstStyle/>
          <a:p>
            <a:r>
              <a:rPr lang="en-US" dirty="0"/>
              <a:t>Serbia continued its campaign of violence in other parts of Europe.  In 1998, Serbs and Albanians began to fight in Kosovo.</a:t>
            </a:r>
          </a:p>
          <a:p>
            <a:r>
              <a:rPr lang="en-US" dirty="0"/>
              <a:t>Ethnic cleansing, mass rape, and the movement of refugees began.</a:t>
            </a:r>
          </a:p>
          <a:p>
            <a:r>
              <a:rPr lang="en-US" dirty="0"/>
              <a:t>NATO bombed and its forces and those of Russia surrounded Kosovo and declared it an independent nation separate from Serbia in 2008.  </a:t>
            </a:r>
          </a:p>
        </p:txBody>
      </p:sp>
      <p:pic>
        <p:nvPicPr>
          <p:cNvPr id="7" name="Content Placeholder 6">
            <a:extLst>
              <a:ext uri="{FF2B5EF4-FFF2-40B4-BE49-F238E27FC236}">
                <a16:creationId xmlns:a16="http://schemas.microsoft.com/office/drawing/2014/main" id="{525A1B25-1D1B-4E8A-BD3F-6A57D22AB6EB}"/>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37300" y="1825625"/>
            <a:ext cx="4864100" cy="4351337"/>
          </a:xfrm>
        </p:spPr>
      </p:pic>
    </p:spTree>
    <p:extLst>
      <p:ext uri="{BB962C8B-B14F-4D97-AF65-F5344CB8AC3E}">
        <p14:creationId xmlns:p14="http://schemas.microsoft.com/office/powerpoint/2010/main" val="1044466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486104E-4F54-405E-B2D8-DB72202B3A14}"/>
              </a:ext>
            </a:extLst>
          </p:cNvPr>
          <p:cNvSpPr>
            <a:spLocks noGrp="1"/>
          </p:cNvSpPr>
          <p:nvPr>
            <p:ph type="title"/>
          </p:nvPr>
        </p:nvSpPr>
        <p:spPr/>
        <p:txBody>
          <a:bodyPr/>
          <a:lstStyle/>
          <a:p>
            <a:r>
              <a:rPr lang="en-US" dirty="0"/>
              <a:t>The Postmodern Era</a:t>
            </a:r>
          </a:p>
        </p:txBody>
      </p:sp>
      <p:sp>
        <p:nvSpPr>
          <p:cNvPr id="6" name="Content Placeholder 5">
            <a:extLst>
              <a:ext uri="{FF2B5EF4-FFF2-40B4-BE49-F238E27FC236}">
                <a16:creationId xmlns:a16="http://schemas.microsoft.com/office/drawing/2014/main" id="{3B00C1F6-1DBE-4704-B27E-CE3F6C036F99}"/>
              </a:ext>
            </a:extLst>
          </p:cNvPr>
          <p:cNvSpPr>
            <a:spLocks noGrp="1"/>
          </p:cNvSpPr>
          <p:nvPr>
            <p:ph idx="1"/>
          </p:nvPr>
        </p:nvSpPr>
        <p:spPr/>
        <p:txBody>
          <a:bodyPr>
            <a:normAutofit lnSpcReduction="10000"/>
          </a:bodyPr>
          <a:lstStyle/>
          <a:p>
            <a:r>
              <a:rPr lang="en-US" dirty="0"/>
              <a:t>Postmodernism is a form of art, that began with architecture.  Architects wanted to design buildings that made peoples live better, and more beautiful. </a:t>
            </a:r>
          </a:p>
          <a:p>
            <a:r>
              <a:rPr lang="en-US" dirty="0"/>
              <a:t>The visual arts were transformed in three distinct ways:  First, after the protests of the 1960’s, artists rejected ideology based upon hierarchy and authority.  This rejection led to an attack on the idea of “avant-garde art.”  </a:t>
            </a:r>
          </a:p>
          <a:p>
            <a:r>
              <a:rPr lang="en-US" dirty="0"/>
              <a:t>Second, artists started looking to the past and to popular culture for material.  Artists began to use, “the shock of recognition.”</a:t>
            </a:r>
          </a:p>
          <a:p>
            <a:r>
              <a:rPr lang="en-US" dirty="0"/>
              <a:t>Finally, feminism influenced new art.  Feminists highlighted the exclusion of women from gallery and museum exhibits.  </a:t>
            </a:r>
          </a:p>
        </p:txBody>
      </p:sp>
    </p:spTree>
    <p:extLst>
      <p:ext uri="{BB962C8B-B14F-4D97-AF65-F5344CB8AC3E}">
        <p14:creationId xmlns:p14="http://schemas.microsoft.com/office/powerpoint/2010/main" val="410915079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C9E5A-4E6F-481D-9653-1D2321B6614C}"/>
              </a:ext>
            </a:extLst>
          </p:cNvPr>
          <p:cNvSpPr>
            <a:spLocks noGrp="1"/>
          </p:cNvSpPr>
          <p:nvPr>
            <p:ph type="title"/>
          </p:nvPr>
        </p:nvSpPr>
        <p:spPr>
          <a:xfrm>
            <a:off x="762001" y="803325"/>
            <a:ext cx="5314536" cy="1325563"/>
          </a:xfrm>
        </p:spPr>
        <p:txBody>
          <a:bodyPr vert="horz" lIns="91440" tIns="45720" rIns="91440" bIns="45720" rtlCol="0" anchor="ctr">
            <a:normAutofit/>
          </a:bodyPr>
          <a:lstStyle/>
          <a:p>
            <a:r>
              <a:rPr lang="en-US" dirty="0"/>
              <a:t>Marco Ventura </a:t>
            </a:r>
          </a:p>
        </p:txBody>
      </p:sp>
      <p:pic>
        <p:nvPicPr>
          <p:cNvPr id="9" name="Content Placeholder 8">
            <a:extLst>
              <a:ext uri="{FF2B5EF4-FFF2-40B4-BE49-F238E27FC236}">
                <a16:creationId xmlns:a16="http://schemas.microsoft.com/office/drawing/2014/main" id="{0675F9B3-A5BB-43AE-9C02-1071F5CF4F25}"/>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22888" y="2128888"/>
            <a:ext cx="4586333" cy="3709382"/>
          </a:xfrm>
        </p:spPr>
      </p:pic>
      <p:sp>
        <p:nvSpPr>
          <p:cNvPr id="12" name="Freeform: Shape 11">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Content Placeholder 6" descr="A statue of a person&#10;&#10;Description automatically generated">
            <a:extLst>
              <a:ext uri="{FF2B5EF4-FFF2-40B4-BE49-F238E27FC236}">
                <a16:creationId xmlns:a16="http://schemas.microsoft.com/office/drawing/2014/main" id="{85720897-6B09-42DC-AA17-298442239118}"/>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9166" r="12380" b="1"/>
          <a:stretch/>
        </p:blipFill>
        <p:spPr>
          <a:xfrm>
            <a:off x="6750141" y="-2"/>
            <a:ext cx="5441859" cy="5654940"/>
          </a:xfrm>
          <a:custGeom>
            <a:avLst/>
            <a:gdLst>
              <a:gd name="connsiteX0" fmla="*/ 1041368 w 5441859"/>
              <a:gd name="connsiteY0" fmla="*/ 0 h 5654940"/>
              <a:gd name="connsiteX1" fmla="*/ 5441859 w 5441859"/>
              <a:gd name="connsiteY1" fmla="*/ 0 h 5654940"/>
              <a:gd name="connsiteX2" fmla="*/ 5441859 w 5441859"/>
              <a:gd name="connsiteY2" fmla="*/ 4820612 h 5654940"/>
              <a:gd name="connsiteX3" fmla="*/ 5285166 w 5441859"/>
              <a:gd name="connsiteY3" fmla="*/ 4957981 h 5654940"/>
              <a:gd name="connsiteX4" fmla="*/ 3267719 w 5441859"/>
              <a:gd name="connsiteY4" fmla="*/ 5654940 h 5654940"/>
              <a:gd name="connsiteX5" fmla="*/ 0 w 5441859"/>
              <a:gd name="connsiteY5" fmla="*/ 2387221 h 5654940"/>
              <a:gd name="connsiteX6" fmla="*/ 957093 w 5441859"/>
              <a:gd name="connsiteY6" fmla="*/ 76595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1391959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865D3B0-87BF-4E3C-82AC-2EB0F0035F0E}"/>
              </a:ext>
            </a:extLst>
          </p:cNvPr>
          <p:cNvSpPr>
            <a:spLocks noGrp="1"/>
          </p:cNvSpPr>
          <p:nvPr>
            <p:ph type="title"/>
          </p:nvPr>
        </p:nvSpPr>
        <p:spPr/>
        <p:txBody>
          <a:bodyPr/>
          <a:lstStyle/>
          <a:p>
            <a:r>
              <a:rPr lang="en-US" dirty="0"/>
              <a:t>Economic Crisis in the West</a:t>
            </a:r>
          </a:p>
        </p:txBody>
      </p:sp>
      <p:sp>
        <p:nvSpPr>
          <p:cNvPr id="6" name="Content Placeholder 5">
            <a:extLst>
              <a:ext uri="{FF2B5EF4-FFF2-40B4-BE49-F238E27FC236}">
                <a16:creationId xmlns:a16="http://schemas.microsoft.com/office/drawing/2014/main" id="{3648DC73-CA5B-45FF-8360-D1BE30BB6425}"/>
              </a:ext>
            </a:extLst>
          </p:cNvPr>
          <p:cNvSpPr>
            <a:spLocks noGrp="1"/>
          </p:cNvSpPr>
          <p:nvPr>
            <p:ph idx="1"/>
          </p:nvPr>
        </p:nvSpPr>
        <p:spPr/>
        <p:txBody>
          <a:bodyPr>
            <a:normAutofit fontScale="92500" lnSpcReduction="10000"/>
          </a:bodyPr>
          <a:lstStyle/>
          <a:p>
            <a:r>
              <a:rPr lang="en-US" dirty="0"/>
              <a:t>Stagflation became the norm in the 1970’s bringing with it high inflation and high unemployment.</a:t>
            </a:r>
          </a:p>
          <a:p>
            <a:r>
              <a:rPr lang="en-US" dirty="0"/>
              <a:t>Stagflation is the escalating prices of an economy, combined with the joblessness of economic stagnation.  War and oil helped to create the crisis.</a:t>
            </a:r>
          </a:p>
          <a:p>
            <a:r>
              <a:rPr lang="en-US" dirty="0"/>
              <a:t>In 1973 the Yom Kippur War occurred when Egypt and Syria attacked Israel.  Because America backed Israel, the oil-producing Arab countries in the Organization of Petroleum Exporting Countries, (OPEC), imposed an embargo on sales to the United States.  They quintupled the price of a barrel of oil. </a:t>
            </a:r>
          </a:p>
          <a:p>
            <a:r>
              <a:rPr lang="en-US" dirty="0"/>
              <a:t>In 1979, a revolution in Iran doubled the price again.  These two problems accelerated inflation.  </a:t>
            </a:r>
          </a:p>
        </p:txBody>
      </p:sp>
    </p:spTree>
    <p:extLst>
      <p:ext uri="{BB962C8B-B14F-4D97-AF65-F5344CB8AC3E}">
        <p14:creationId xmlns:p14="http://schemas.microsoft.com/office/powerpoint/2010/main" val="469657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Women and the Struggle for Equality</a:t>
            </a:r>
          </a:p>
        </p:txBody>
      </p:sp>
      <p:sp>
        <p:nvSpPr>
          <p:cNvPr id="3" name="Content Placeholder 2"/>
          <p:cNvSpPr>
            <a:spLocks noGrp="1"/>
          </p:cNvSpPr>
          <p:nvPr>
            <p:ph idx="1"/>
          </p:nvPr>
        </p:nvSpPr>
        <p:spPr/>
        <p:txBody>
          <a:bodyPr>
            <a:normAutofit/>
          </a:bodyPr>
          <a:lstStyle/>
          <a:p>
            <a:r>
              <a:rPr lang="en-US" sz="2800" dirty="0"/>
              <a:t>The rebuilding of Western Europe after World War II had important consequences for the women’s movement.</a:t>
            </a:r>
          </a:p>
          <a:p>
            <a:r>
              <a:rPr lang="en-US" sz="2800" dirty="0"/>
              <a:t>The United Nations </a:t>
            </a:r>
            <a:r>
              <a:rPr lang="en-US" sz="2800" b="1" dirty="0"/>
              <a:t>Universal Declaration of Human Rights</a:t>
            </a:r>
            <a:r>
              <a:rPr lang="en-US" sz="2800" dirty="0"/>
              <a:t>, set forth a high standard for all the signatory states, many of which continued to exclude women from full civil equality.</a:t>
            </a:r>
          </a:p>
          <a:p>
            <a:r>
              <a:rPr lang="en-US" sz="2800" dirty="0"/>
              <a:t>In Western Europe, universal suffrage was achieved after the war, but access to quality education and employment remained unrealized.</a:t>
            </a:r>
          </a:p>
          <a:p>
            <a:r>
              <a:rPr lang="en-US" sz="2800" dirty="0"/>
              <a:t>During the 1960’s the Women’s Movement assumed a more determined stance across Western Europe and North America. </a:t>
            </a:r>
          </a:p>
        </p:txBody>
      </p:sp>
    </p:spTree>
    <p:extLst>
      <p:ext uri="{BB962C8B-B14F-4D97-AF65-F5344CB8AC3E}">
        <p14:creationId xmlns:p14="http://schemas.microsoft.com/office/powerpoint/2010/main" val="89241363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A8AFA02-9474-4DA3-B0E3-8706D7A67279}"/>
              </a:ext>
            </a:extLst>
          </p:cNvPr>
          <p:cNvSpPr>
            <a:spLocks noGrp="1"/>
          </p:cNvSpPr>
          <p:nvPr>
            <p:ph idx="1"/>
          </p:nvPr>
        </p:nvSpPr>
        <p:spPr/>
        <p:txBody>
          <a:bodyPr>
            <a:normAutofit fontScale="92500" lnSpcReduction="20000"/>
          </a:bodyPr>
          <a:lstStyle/>
          <a:p>
            <a:r>
              <a:rPr lang="en-US" dirty="0"/>
              <a:t>For women, the “glass ceiling,” demonstrated that the struggle for equality had to be fought on a variety of fronts against sometimes subtle opposition.</a:t>
            </a:r>
          </a:p>
          <a:p>
            <a:r>
              <a:rPr lang="en-US" dirty="0"/>
              <a:t>By the mid 1990’s, women’s participation in paid employment outside the home exceeded large numbers in most major European countries, but the number of women in supervisory positions remained minimal. </a:t>
            </a:r>
          </a:p>
          <a:p>
            <a:r>
              <a:rPr lang="en-US" dirty="0"/>
              <a:t>In 1967 the U.N. adopted the </a:t>
            </a:r>
            <a:r>
              <a:rPr lang="en-US" b="1" dirty="0"/>
              <a:t>Universal Declaration of Women’s Rights</a:t>
            </a:r>
            <a:r>
              <a:rPr lang="en-US" dirty="0"/>
              <a:t>. </a:t>
            </a:r>
          </a:p>
          <a:p>
            <a:r>
              <a:rPr lang="en-US" dirty="0"/>
              <a:t>This document was heavily influenced by European and American standards.</a:t>
            </a:r>
          </a:p>
          <a:p>
            <a:r>
              <a:rPr lang="en-US" dirty="0"/>
              <a:t>Equal rights with men during marriage and its dissolution, was an alien concept outside of Western cultures. </a:t>
            </a:r>
          </a:p>
          <a:p>
            <a:r>
              <a:rPr lang="en-US" dirty="0"/>
              <a:t>The document placed most of its emphasis on a woman’s right to choose to work breaking the centuries old “cult of domesticity.”</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41787731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1AB6AC8-7DF0-403F-87FB-BC520DA6FA43}"/>
              </a:ext>
            </a:extLst>
          </p:cNvPr>
          <p:cNvSpPr>
            <a:spLocks noGrp="1"/>
          </p:cNvSpPr>
          <p:nvPr>
            <p:ph type="title"/>
          </p:nvPr>
        </p:nvSpPr>
        <p:spPr/>
        <p:txBody>
          <a:bodyPr/>
          <a:lstStyle/>
          <a:p>
            <a:r>
              <a:rPr lang="en-US" dirty="0"/>
              <a:t>Postmodern Cultures and Postindustrial Technologies</a:t>
            </a:r>
          </a:p>
        </p:txBody>
      </p:sp>
      <p:sp>
        <p:nvSpPr>
          <p:cNvPr id="6" name="Content Placeholder 5">
            <a:extLst>
              <a:ext uri="{FF2B5EF4-FFF2-40B4-BE49-F238E27FC236}">
                <a16:creationId xmlns:a16="http://schemas.microsoft.com/office/drawing/2014/main" id="{E1F8797E-CFCA-439B-A1E0-567ED40863D2}"/>
              </a:ext>
            </a:extLst>
          </p:cNvPr>
          <p:cNvSpPr>
            <a:spLocks noGrp="1"/>
          </p:cNvSpPr>
          <p:nvPr>
            <p:ph idx="1"/>
          </p:nvPr>
        </p:nvSpPr>
        <p:spPr/>
        <p:txBody>
          <a:bodyPr>
            <a:normAutofit fontScale="92500" lnSpcReduction="20000"/>
          </a:bodyPr>
          <a:lstStyle/>
          <a:p>
            <a:r>
              <a:rPr lang="en-US" dirty="0"/>
              <a:t>Music and entertainment saw major changes in the later years of the Cold War.  In Britain, “Big Beat” songs dominated the airwaves.  This type of music took things from the past and recycled them in new ways.  “New Wave, and Punk Rock” were also very popular.  </a:t>
            </a:r>
          </a:p>
          <a:p>
            <a:r>
              <a:rPr lang="en-US" dirty="0"/>
              <a:t>In 1975, the VCR was introduced.  It allowed film and movies to be viewed privately.</a:t>
            </a:r>
          </a:p>
          <a:p>
            <a:r>
              <a:rPr lang="en-US" dirty="0"/>
              <a:t>In the 1980’s and early 90’s cable television revolutionized popular culture.  </a:t>
            </a:r>
          </a:p>
          <a:p>
            <a:r>
              <a:rPr lang="en-US" dirty="0"/>
              <a:t>“The Information Age” or postindustrial society became more involved in marketing things, instead of making things.  </a:t>
            </a:r>
          </a:p>
          <a:p>
            <a:r>
              <a:rPr lang="en-US" dirty="0"/>
              <a:t>Transistors replaced vacuum tubes ushering in the age of miniaturization in electronics and helped pave the way for computers.</a:t>
            </a:r>
          </a:p>
          <a:p>
            <a:r>
              <a:rPr lang="en-US" dirty="0"/>
              <a:t>By the 1980’s the advent of the personal desk top computer  revolutionized the world. </a:t>
            </a:r>
          </a:p>
          <a:p>
            <a:pPr marL="0" indent="0">
              <a:buNone/>
            </a:pPr>
            <a:endParaRPr lang="en-US" dirty="0"/>
          </a:p>
        </p:txBody>
      </p:sp>
    </p:spTree>
    <p:extLst>
      <p:ext uri="{BB962C8B-B14F-4D97-AF65-F5344CB8AC3E}">
        <p14:creationId xmlns:p14="http://schemas.microsoft.com/office/powerpoint/2010/main" val="45639472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8268FB-C765-4522-85C6-588CA7706C33}"/>
              </a:ext>
            </a:extLst>
          </p:cNvPr>
          <p:cNvSpPr>
            <a:spLocks noGrp="1"/>
          </p:cNvSpPr>
          <p:nvPr>
            <p:ph type="title"/>
          </p:nvPr>
        </p:nvSpPr>
        <p:spPr/>
        <p:txBody>
          <a:bodyPr/>
          <a:lstStyle/>
          <a:p>
            <a:r>
              <a:rPr lang="en-US" dirty="0"/>
              <a:t>Blondie and the Ramones </a:t>
            </a:r>
          </a:p>
        </p:txBody>
      </p:sp>
      <p:pic>
        <p:nvPicPr>
          <p:cNvPr id="8" name="Content Placeholder 7">
            <a:extLst>
              <a:ext uri="{FF2B5EF4-FFF2-40B4-BE49-F238E27FC236}">
                <a16:creationId xmlns:a16="http://schemas.microsoft.com/office/drawing/2014/main" id="{53C15DB6-9A04-486D-AED3-B217779A2186}"/>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1825625"/>
            <a:ext cx="4864100" cy="4351338"/>
          </a:xfrm>
        </p:spPr>
      </p:pic>
      <p:pic>
        <p:nvPicPr>
          <p:cNvPr id="10" name="Content Placeholder 9" descr="A group of people posing for the camera&#10;&#10;Description automatically generated">
            <a:extLst>
              <a:ext uri="{FF2B5EF4-FFF2-40B4-BE49-F238E27FC236}">
                <a16:creationId xmlns:a16="http://schemas.microsoft.com/office/drawing/2014/main" id="{7D3F10AC-6E28-42DB-A7ED-C7372CD10FCE}"/>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299200" y="1955800"/>
            <a:ext cx="5054600" cy="4114800"/>
          </a:xfrm>
        </p:spPr>
      </p:pic>
    </p:spTree>
    <p:extLst>
      <p:ext uri="{BB962C8B-B14F-4D97-AF65-F5344CB8AC3E}">
        <p14:creationId xmlns:p14="http://schemas.microsoft.com/office/powerpoint/2010/main" val="112088082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800" dirty="0"/>
              <a:t>Physicians and researchers made medical progress possible.</a:t>
            </a:r>
          </a:p>
          <a:p>
            <a:r>
              <a:rPr lang="en-US" sz="2800" dirty="0"/>
              <a:t>New surgical procedures and chemical interventions reduced cancer and cardiovascular mortality.</a:t>
            </a:r>
          </a:p>
          <a:p>
            <a:r>
              <a:rPr lang="en-US" sz="2800" dirty="0"/>
              <a:t>It became common to for hospitals to do organ and bone marrow transplants and heart bypass surgery.  </a:t>
            </a:r>
          </a:p>
          <a:p>
            <a:r>
              <a:rPr lang="en-US" sz="2800" dirty="0"/>
              <a:t>New machines for diagnosis and treatment were utilized.  These included MRI (magnetic resonance imaging).  Ultrasound and dialysis machines also came available. </a:t>
            </a:r>
          </a:p>
        </p:txBody>
      </p:sp>
    </p:spTree>
    <p:extLst>
      <p:ext uri="{BB962C8B-B14F-4D97-AF65-F5344CB8AC3E}">
        <p14:creationId xmlns:p14="http://schemas.microsoft.com/office/powerpoint/2010/main" val="334557735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2A0E04FB-74D8-4FDC-94F6-CF564E822084}"/>
              </a:ext>
            </a:extLst>
          </p:cNvPr>
          <p:cNvSpPr>
            <a:spLocks noGrp="1"/>
          </p:cNvSpPr>
          <p:nvPr>
            <p:ph sz="half" idx="1"/>
          </p:nvPr>
        </p:nvSpPr>
        <p:spPr/>
        <p:txBody>
          <a:bodyPr>
            <a:normAutofit fontScale="92500" lnSpcReduction="10000"/>
          </a:bodyPr>
          <a:lstStyle/>
          <a:p>
            <a:r>
              <a:rPr lang="en-US" dirty="0"/>
              <a:t>In 1997, British scientists stunned the world with Dolly the sheep, the first mammal to be cloned from an adult.</a:t>
            </a:r>
          </a:p>
          <a:p>
            <a:r>
              <a:rPr lang="en-US" dirty="0"/>
              <a:t>Fears that it would lead to human cloning, led to the practice being deemed immoral and illegal.  </a:t>
            </a:r>
          </a:p>
          <a:p>
            <a:r>
              <a:rPr lang="en-US" dirty="0"/>
              <a:t>In 2001, scientists revealed that they had decoded the human genome, meaning that they had mapped the instructions for every cell in the human body.  </a:t>
            </a:r>
          </a:p>
        </p:txBody>
      </p:sp>
      <p:pic>
        <p:nvPicPr>
          <p:cNvPr id="10" name="Content Placeholder 9">
            <a:extLst>
              <a:ext uri="{FF2B5EF4-FFF2-40B4-BE49-F238E27FC236}">
                <a16:creationId xmlns:a16="http://schemas.microsoft.com/office/drawing/2014/main" id="{AD3E051C-6E1C-4B5F-8CD2-16450AB2F72F}"/>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451600" y="1955800"/>
            <a:ext cx="4902200" cy="4127500"/>
          </a:xfrm>
        </p:spPr>
      </p:pic>
    </p:spTree>
    <p:extLst>
      <p:ext uri="{BB962C8B-B14F-4D97-AF65-F5344CB8AC3E}">
        <p14:creationId xmlns:p14="http://schemas.microsoft.com/office/powerpoint/2010/main" val="296569312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052FCB5-D1F4-4364-91BD-9716AAF7DB97}"/>
              </a:ext>
            </a:extLst>
          </p:cNvPr>
          <p:cNvSpPr>
            <a:spLocks noGrp="1"/>
          </p:cNvSpPr>
          <p:nvPr>
            <p:ph type="title"/>
          </p:nvPr>
        </p:nvSpPr>
        <p:spPr/>
        <p:txBody>
          <a:bodyPr/>
          <a:lstStyle/>
          <a:p>
            <a:r>
              <a:rPr lang="en-US" dirty="0"/>
              <a:t>Postmodern Patterns in Religious Life</a:t>
            </a:r>
          </a:p>
        </p:txBody>
      </p:sp>
      <p:sp>
        <p:nvSpPr>
          <p:cNvPr id="6" name="Content Placeholder 5">
            <a:extLst>
              <a:ext uri="{FF2B5EF4-FFF2-40B4-BE49-F238E27FC236}">
                <a16:creationId xmlns:a16="http://schemas.microsoft.com/office/drawing/2014/main" id="{F04E34C7-6F18-4457-AB59-3254AA4650AB}"/>
              </a:ext>
            </a:extLst>
          </p:cNvPr>
          <p:cNvSpPr>
            <a:spLocks noGrp="1"/>
          </p:cNvSpPr>
          <p:nvPr>
            <p:ph idx="1"/>
          </p:nvPr>
        </p:nvSpPr>
        <p:spPr/>
        <p:txBody>
          <a:bodyPr/>
          <a:lstStyle/>
          <a:p>
            <a:r>
              <a:rPr lang="en-US" dirty="0"/>
              <a:t>After the 1970’s Christianity was no longer considered a cultural bond.  Regular church goers were a small minority of Europeans.  </a:t>
            </a:r>
          </a:p>
          <a:p>
            <a:r>
              <a:rPr lang="en-US" dirty="0"/>
              <a:t>At the same time, Pope John Paul II experienced great popularity.  Crowds gathered world- wide to hear him speak.</a:t>
            </a:r>
          </a:p>
          <a:p>
            <a:r>
              <a:rPr lang="en-US" dirty="0"/>
              <a:t>Against popular culture, he opposed birth control, married clergy and the ordination of women. While many found this comforting, his flock was moving out of his control.</a:t>
            </a:r>
          </a:p>
          <a:p>
            <a:r>
              <a:rPr lang="en-US" dirty="0"/>
              <a:t>In the United States, and around the world, the number of Catholics using birth control mirrored the population at large and was in direct violation of papal teachings.  </a:t>
            </a:r>
          </a:p>
        </p:txBody>
      </p:sp>
    </p:spTree>
    <p:extLst>
      <p:ext uri="{BB962C8B-B14F-4D97-AF65-F5344CB8AC3E}">
        <p14:creationId xmlns:p14="http://schemas.microsoft.com/office/powerpoint/2010/main" val="283999212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1C6A46-6768-45CE-A93F-ACC300985F18}"/>
              </a:ext>
            </a:extLst>
          </p:cNvPr>
          <p:cNvSpPr>
            <a:spLocks noGrp="1"/>
          </p:cNvSpPr>
          <p:nvPr>
            <p:ph idx="1"/>
          </p:nvPr>
        </p:nvSpPr>
        <p:spPr/>
        <p:txBody>
          <a:bodyPr/>
          <a:lstStyle/>
          <a:p>
            <a:r>
              <a:rPr lang="en-US" dirty="0"/>
              <a:t>The postmodern rejection of religion also led to changes in sexual practice.  Many in the West abandoned the traditional moral codes.  Rates of extramarital sex and divorce soared. </a:t>
            </a:r>
          </a:p>
          <a:p>
            <a:r>
              <a:rPr lang="en-US" dirty="0"/>
              <a:t>The rebellions of the 1960’s and 70’s glorified resistance to conventional rules. Breaking those rules seemed less risky as abortion and contraception became popular.</a:t>
            </a:r>
          </a:p>
          <a:p>
            <a:r>
              <a:rPr lang="en-US" dirty="0"/>
              <a:t>Sexual imaging in films, advertising, and publishing became more explicit.  </a:t>
            </a:r>
          </a:p>
        </p:txBody>
      </p:sp>
    </p:spTree>
    <p:extLst>
      <p:ext uri="{BB962C8B-B14F-4D97-AF65-F5344CB8AC3E}">
        <p14:creationId xmlns:p14="http://schemas.microsoft.com/office/powerpoint/2010/main" val="20692322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3D5BD-2229-435C-B8AE-4A62016C6B21}"/>
              </a:ext>
            </a:extLst>
          </p:cNvPr>
          <p:cNvSpPr>
            <a:spLocks noGrp="1"/>
          </p:cNvSpPr>
          <p:nvPr>
            <p:ph type="title"/>
          </p:nvPr>
        </p:nvSpPr>
        <p:spPr/>
        <p:txBody>
          <a:bodyPr/>
          <a:lstStyle/>
          <a:p>
            <a:r>
              <a:rPr lang="en-US" dirty="0"/>
              <a:t>The European Union</a:t>
            </a:r>
          </a:p>
        </p:txBody>
      </p:sp>
      <p:sp>
        <p:nvSpPr>
          <p:cNvPr id="3" name="Content Placeholder 2">
            <a:extLst>
              <a:ext uri="{FF2B5EF4-FFF2-40B4-BE49-F238E27FC236}">
                <a16:creationId xmlns:a16="http://schemas.microsoft.com/office/drawing/2014/main" id="{FCA6E9A9-3ED9-422E-A3DE-263ACC2A1FF1}"/>
              </a:ext>
            </a:extLst>
          </p:cNvPr>
          <p:cNvSpPr>
            <a:spLocks noGrp="1"/>
          </p:cNvSpPr>
          <p:nvPr>
            <p:ph idx="1"/>
          </p:nvPr>
        </p:nvSpPr>
        <p:spPr/>
        <p:txBody>
          <a:bodyPr>
            <a:normAutofit fontScale="92500" lnSpcReduction="10000"/>
          </a:bodyPr>
          <a:lstStyle/>
          <a:p>
            <a:r>
              <a:rPr lang="en-US" dirty="0"/>
              <a:t>The European Union shifted Western power relations while altering geographic boundaries.  </a:t>
            </a:r>
          </a:p>
          <a:p>
            <a:r>
              <a:rPr lang="en-US" dirty="0"/>
              <a:t>In 1957, the EEC, European Economic Community was formed. Supporters of the EEC hoped that one day they could stand as an economic, military, and political rival to the United States and Russia. </a:t>
            </a:r>
          </a:p>
          <a:p>
            <a:r>
              <a:rPr lang="en-US" dirty="0"/>
              <a:t>The EEC  later changed its name to the European Community or (EC).  In 1979, Europeans voted in the first elections for the European parliament.  </a:t>
            </a:r>
          </a:p>
          <a:p>
            <a:r>
              <a:rPr lang="en-US" dirty="0"/>
              <a:t>The European Community established a national headquarters in Brussels and a European parliament was formed.</a:t>
            </a:r>
          </a:p>
          <a:p>
            <a:r>
              <a:rPr lang="en-US" dirty="0"/>
              <a:t>This body however did not supersede the sovereignty or the lawmaking ability of the member states. </a:t>
            </a:r>
          </a:p>
          <a:p>
            <a:pPr marL="0" indent="0">
              <a:buNone/>
            </a:pPr>
            <a:endParaRPr lang="en-US" dirty="0"/>
          </a:p>
          <a:p>
            <a:endParaRPr lang="en-US" dirty="0"/>
          </a:p>
        </p:txBody>
      </p:sp>
    </p:spTree>
    <p:extLst>
      <p:ext uri="{BB962C8B-B14F-4D97-AF65-F5344CB8AC3E}">
        <p14:creationId xmlns:p14="http://schemas.microsoft.com/office/powerpoint/2010/main" val="158888882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sz="2800" dirty="0"/>
              <a:t>After the breakup of the Soviet Union in 1991, the 12 member states of the European Economic Community redefined themselves as the European Union. </a:t>
            </a:r>
          </a:p>
          <a:p>
            <a:r>
              <a:rPr lang="en-US" sz="2800" dirty="0"/>
              <a:t>By the end of the 1990’s, most of the member nations had adopted a common currency simply known as the Euro. </a:t>
            </a:r>
          </a:p>
          <a:p>
            <a:r>
              <a:rPr lang="en-US" sz="2800" dirty="0"/>
              <a:t>A central bank was established to oversee the transition to a transnational financial system. </a:t>
            </a:r>
          </a:p>
          <a:p>
            <a:r>
              <a:rPr lang="en-US" sz="2800" dirty="0"/>
              <a:t>Poland, the Czech Republic, Hungary, Romania, and Bulgaria were all welcomed into the European Union. By the year 2000, Europe had become the most affluent region of the world, second only to the United States. </a:t>
            </a:r>
          </a:p>
        </p:txBody>
      </p:sp>
    </p:spTree>
    <p:extLst>
      <p:ext uri="{BB962C8B-B14F-4D97-AF65-F5344CB8AC3E}">
        <p14:creationId xmlns:p14="http://schemas.microsoft.com/office/powerpoint/2010/main" val="7628298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011B9-4E10-4535-A15C-93EE3ECB003B}"/>
              </a:ext>
            </a:extLst>
          </p:cNvPr>
          <p:cNvSpPr>
            <a:spLocks noGrp="1"/>
          </p:cNvSpPr>
          <p:nvPr>
            <p:ph type="title"/>
          </p:nvPr>
        </p:nvSpPr>
        <p:spPr/>
        <p:txBody>
          <a:bodyPr/>
          <a:lstStyle/>
          <a:p>
            <a:r>
              <a:rPr lang="en-US" dirty="0"/>
              <a:t>Yom Kippur War</a:t>
            </a:r>
          </a:p>
        </p:txBody>
      </p:sp>
      <p:pic>
        <p:nvPicPr>
          <p:cNvPr id="5" name="Content Placeholder 4">
            <a:extLst>
              <a:ext uri="{FF2B5EF4-FFF2-40B4-BE49-F238E27FC236}">
                <a16:creationId xmlns:a16="http://schemas.microsoft.com/office/drawing/2014/main" id="{4494E6A4-D231-469C-B066-CD4551A6BBD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79700" y="2006600"/>
            <a:ext cx="7112000" cy="4076700"/>
          </a:xfrm>
        </p:spPr>
      </p:pic>
    </p:spTree>
    <p:extLst>
      <p:ext uri="{BB962C8B-B14F-4D97-AF65-F5344CB8AC3E}">
        <p14:creationId xmlns:p14="http://schemas.microsoft.com/office/powerpoint/2010/main" val="249429773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European Union </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81200" y="1764406"/>
            <a:ext cx="7467600" cy="4331594"/>
          </a:xfrm>
        </p:spPr>
      </p:pic>
    </p:spTree>
    <p:extLst>
      <p:ext uri="{BB962C8B-B14F-4D97-AF65-F5344CB8AC3E}">
        <p14:creationId xmlns:p14="http://schemas.microsoft.com/office/powerpoint/2010/main" val="54454198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FDDE57-1CB4-4C65-BDEC-18AA568BDE60}"/>
              </a:ext>
            </a:extLst>
          </p:cNvPr>
          <p:cNvSpPr>
            <a:spLocks noGrp="1"/>
          </p:cNvSpPr>
          <p:nvPr>
            <p:ph idx="1"/>
          </p:nvPr>
        </p:nvSpPr>
        <p:spPr/>
        <p:txBody>
          <a:bodyPr>
            <a:normAutofit fontScale="92500" lnSpcReduction="10000"/>
          </a:bodyPr>
          <a:lstStyle/>
          <a:p>
            <a:r>
              <a:rPr lang="en-US" dirty="0"/>
              <a:t>Britain, Denmark, and Sweden refused to adopt the Euro, fearing that there economies would be dragged down by slower-performing EU states.  </a:t>
            </a:r>
          </a:p>
          <a:p>
            <a:r>
              <a:rPr lang="en-US" dirty="0"/>
              <a:t>Many workers feared having to compete for jobs with lower-paid eastern Europeans. The Eu, despite these controversies seemed to be a success in the 90’s and early 2000’s. </a:t>
            </a:r>
          </a:p>
          <a:p>
            <a:r>
              <a:rPr lang="en-US" dirty="0"/>
              <a:t>In 2008, a global economic decline caused housing foreclosures, unemployment, and lost pension funds. The Greek economy required a bailout from the European Union to keep the country from collapsing financially.</a:t>
            </a:r>
          </a:p>
          <a:p>
            <a:r>
              <a:rPr lang="en-US" dirty="0"/>
              <a:t>As of this date, Britain is trying to leave the union under what is called “Brexit.”  </a:t>
            </a:r>
          </a:p>
        </p:txBody>
      </p:sp>
    </p:spTree>
    <p:extLst>
      <p:ext uri="{BB962C8B-B14F-4D97-AF65-F5344CB8AC3E}">
        <p14:creationId xmlns:p14="http://schemas.microsoft.com/office/powerpoint/2010/main" val="250278784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6BB37-665A-421A-93D2-6847080F3B8D}"/>
              </a:ext>
            </a:extLst>
          </p:cNvPr>
          <p:cNvSpPr>
            <a:spLocks noGrp="1"/>
          </p:cNvSpPr>
          <p:nvPr>
            <p:ph type="title"/>
          </p:nvPr>
        </p:nvSpPr>
        <p:spPr/>
        <p:txBody>
          <a:bodyPr/>
          <a:lstStyle/>
          <a:p>
            <a:r>
              <a:rPr lang="en-US"/>
              <a:t>Islam and the West</a:t>
            </a:r>
          </a:p>
        </p:txBody>
      </p:sp>
      <p:sp>
        <p:nvSpPr>
          <p:cNvPr id="3" name="Content Placeholder 2">
            <a:extLst>
              <a:ext uri="{FF2B5EF4-FFF2-40B4-BE49-F238E27FC236}">
                <a16:creationId xmlns:a16="http://schemas.microsoft.com/office/drawing/2014/main" id="{8737EDA2-5BB4-41BA-AA26-9F873415D499}"/>
              </a:ext>
            </a:extLst>
          </p:cNvPr>
          <p:cNvSpPr>
            <a:spLocks noGrp="1"/>
          </p:cNvSpPr>
          <p:nvPr>
            <p:ph idx="1"/>
          </p:nvPr>
        </p:nvSpPr>
        <p:spPr/>
        <p:txBody>
          <a:bodyPr>
            <a:normAutofit fontScale="92500" lnSpcReduction="10000"/>
          </a:bodyPr>
          <a:lstStyle/>
          <a:p>
            <a:r>
              <a:rPr lang="en-US" dirty="0"/>
              <a:t>Europe also struggled with integrating diverse cultures within their boundaries.  Europeans had to learn to reconcile European identity with a growing Islamic cultural and political presence.  </a:t>
            </a:r>
          </a:p>
          <a:p>
            <a:r>
              <a:rPr lang="en-US" dirty="0"/>
              <a:t>In eastern European nations, particularly, Bulgaria, Albania, and Bosnia, Muslims were present that were the descendants of those who converted during Ottoman rule.  Western Europe saw immigration of Muslims only after World War II.</a:t>
            </a:r>
          </a:p>
          <a:p>
            <a:r>
              <a:rPr lang="en-US" dirty="0"/>
              <a:t>By 2010, Muslims encompassed about 6% of Europe's population. </a:t>
            </a:r>
          </a:p>
          <a:p>
            <a:r>
              <a:rPr lang="en-US" dirty="0"/>
              <a:t>Most Muslims were shocked by European gender relations and sexual freedoms. Most lived in urban areas where jobs were plentiful in the 1960’s and 70’s.  By the 1990’s unemployment rates were double the national average. </a:t>
            </a:r>
          </a:p>
        </p:txBody>
      </p:sp>
    </p:spTree>
    <p:extLst>
      <p:ext uri="{BB962C8B-B14F-4D97-AF65-F5344CB8AC3E}">
        <p14:creationId xmlns:p14="http://schemas.microsoft.com/office/powerpoint/2010/main" val="88524959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A07D02-CC4B-4FE6-BB66-37FBDE5B20A9}"/>
              </a:ext>
            </a:extLst>
          </p:cNvPr>
          <p:cNvSpPr>
            <a:spLocks noGrp="1"/>
          </p:cNvSpPr>
          <p:nvPr>
            <p:ph idx="1"/>
          </p:nvPr>
        </p:nvSpPr>
        <p:spPr/>
        <p:txBody>
          <a:bodyPr>
            <a:normAutofit lnSpcReduction="10000"/>
          </a:bodyPr>
          <a:lstStyle/>
          <a:p>
            <a:r>
              <a:rPr lang="en-US" dirty="0"/>
              <a:t>Cultural and generational conflicts helped to create </a:t>
            </a:r>
            <a:r>
              <a:rPr lang="en-US" b="1" i="1" dirty="0"/>
              <a:t>Euro-Islam.</a:t>
            </a:r>
            <a:r>
              <a:rPr lang="en-US" dirty="0"/>
              <a:t>  This was an effort to allow European Muslims to create a belief system that embraced both their religion and European identities.  </a:t>
            </a:r>
          </a:p>
          <a:p>
            <a:r>
              <a:rPr lang="en-US" dirty="0"/>
              <a:t>Proponent's of this process highlight the ways in which Islam upholds the core values of western democratic politics, respect for civil liberties and differences, coupled with liberties guaranteed for all regardless of race or religion.  </a:t>
            </a:r>
          </a:p>
          <a:p>
            <a:r>
              <a:rPr lang="en-US" dirty="0"/>
              <a:t>The emergence of </a:t>
            </a:r>
            <a:r>
              <a:rPr lang="en-US" b="1" i="1" dirty="0"/>
              <a:t>Islamism </a:t>
            </a:r>
            <a:r>
              <a:rPr lang="en-US" dirty="0"/>
              <a:t>complicated the integration of Islamic communities in western Europe.</a:t>
            </a:r>
          </a:p>
          <a:p>
            <a:r>
              <a:rPr lang="en-US" dirty="0"/>
              <a:t>Islamism calls for a return to a traditional form of Islam. Anti-western Islamism views the West and its culture as a threat to Islamic identity. </a:t>
            </a:r>
          </a:p>
        </p:txBody>
      </p:sp>
    </p:spTree>
    <p:extLst>
      <p:ext uri="{BB962C8B-B14F-4D97-AF65-F5344CB8AC3E}">
        <p14:creationId xmlns:p14="http://schemas.microsoft.com/office/powerpoint/2010/main" val="136623162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439E70-E578-418F-BB6D-85F00E638F95}"/>
              </a:ext>
            </a:extLst>
          </p:cNvPr>
          <p:cNvSpPr>
            <a:spLocks noGrp="1"/>
          </p:cNvSpPr>
          <p:nvPr>
            <p:ph idx="1"/>
          </p:nvPr>
        </p:nvSpPr>
        <p:spPr/>
        <p:txBody>
          <a:bodyPr>
            <a:normAutofit fontScale="92500" lnSpcReduction="20000"/>
          </a:bodyPr>
          <a:lstStyle/>
          <a:p>
            <a:r>
              <a:rPr lang="en-US" dirty="0"/>
              <a:t>In its most extreme form, it promotes violence and the murder of those who are not Islamic.  Several issues promoted this form of extremist Islam.  </a:t>
            </a:r>
          </a:p>
          <a:p>
            <a:r>
              <a:rPr lang="en-US" dirty="0"/>
              <a:t>First, Islamism fed on the alienation of some Muslims.  Both men and women, who were third generation Europeans, became more open to transnational forms of Islamic thought and practice.  </a:t>
            </a:r>
          </a:p>
          <a:p>
            <a:r>
              <a:rPr lang="en-US" dirty="0"/>
              <a:t>Islamism offered a simple view of the world and the opportunity to participate in a global movement.  Clashes between mainstream European culture and Muslim religious values helped to strengthen the appeal of Islamism.  </a:t>
            </a:r>
          </a:p>
          <a:p>
            <a:r>
              <a:rPr lang="en-US" dirty="0"/>
              <a:t> An example, would be the Western tradition of  cartooning.  Muslims regard any depiction of Muhammad as blasphemous.  Cartoonists saw this as free speech, and Muslims viewed it as a violation to practice their religion without persecution.   </a:t>
            </a:r>
          </a:p>
        </p:txBody>
      </p:sp>
    </p:spTree>
    <p:extLst>
      <p:ext uri="{BB962C8B-B14F-4D97-AF65-F5344CB8AC3E}">
        <p14:creationId xmlns:p14="http://schemas.microsoft.com/office/powerpoint/2010/main" val="338647595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4CD740C-17B9-4C25-B041-BA53CC95D35D}"/>
              </a:ext>
            </a:extLst>
          </p:cNvPr>
          <p:cNvSpPr>
            <a:spLocks noGrp="1"/>
          </p:cNvSpPr>
          <p:nvPr>
            <p:ph idx="1"/>
          </p:nvPr>
        </p:nvSpPr>
        <p:spPr/>
        <p:txBody>
          <a:bodyPr/>
          <a:lstStyle/>
          <a:p>
            <a:r>
              <a:rPr lang="en-US" dirty="0"/>
              <a:t>Events in the Middle East also nurtured Islamic sentiments.  The Palestinian-Israeli Conflict is important because of the high level of economic and military support from the United States.  </a:t>
            </a:r>
          </a:p>
          <a:p>
            <a:r>
              <a:rPr lang="en-US" dirty="0"/>
              <a:t>The United States is widely seen as the beacon of the West, and because 90% of Palestinians are Muslim, the conflict was framed as a battle between the West and Islam.  </a:t>
            </a:r>
          </a:p>
          <a:p>
            <a:r>
              <a:rPr lang="en-US" dirty="0"/>
              <a:t>The Iranian Revolution in 1979 was critical.</a:t>
            </a:r>
          </a:p>
          <a:p>
            <a:r>
              <a:rPr lang="en-US" dirty="0"/>
              <a:t>That year, a revolution in Iran overthrew the western backed authoritarian regime of Shah Mohammad Pahlavi and placed in power the Ayatollah Khomeini (1901-1989).  </a:t>
            </a:r>
          </a:p>
        </p:txBody>
      </p:sp>
    </p:spTree>
    <p:extLst>
      <p:ext uri="{BB962C8B-B14F-4D97-AF65-F5344CB8AC3E}">
        <p14:creationId xmlns:p14="http://schemas.microsoft.com/office/powerpoint/2010/main" val="307504431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63F5877B-98C7-49DD-83AB-0F6F57CB65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a:extLst>
              <a:ext uri="{FF2B5EF4-FFF2-40B4-BE49-F238E27FC236}">
                <a16:creationId xmlns:a16="http://schemas.microsoft.com/office/drawing/2014/main" id="{8C7F9554-1AB8-408D-97E5-7E1CED14E6EA}"/>
              </a:ext>
            </a:extLst>
          </p:cNvPr>
          <p:cNvPicPr>
            <a:picLocks noChangeAspect="1"/>
          </p:cNvPicPr>
          <p:nvPr/>
        </p:nvPicPr>
        <p:blipFill rotWithShape="1">
          <a:blip r:embed="rId2">
            <a:extLst>
              <a:ext uri="{28A0092B-C50C-407E-A947-70E740481C1C}">
                <a14:useLocalDpi xmlns:a14="http://schemas.microsoft.com/office/drawing/2010/main" val="0"/>
              </a:ext>
            </a:extLst>
          </a:blip>
          <a:srcRect l="9030" r="3061" b="1"/>
          <a:stretch/>
        </p:blipFill>
        <p:spPr>
          <a:xfrm>
            <a:off x="7364078" y="-18"/>
            <a:ext cx="4827922" cy="6857999"/>
          </a:xfrm>
          <a:custGeom>
            <a:avLst/>
            <a:gdLst>
              <a:gd name="connsiteX0" fmla="*/ 4441 w 4827922"/>
              <a:gd name="connsiteY0" fmla="*/ 0 h 6858000"/>
              <a:gd name="connsiteX1" fmla="*/ 4827922 w 4827922"/>
              <a:gd name="connsiteY1" fmla="*/ 0 h 6858000"/>
              <a:gd name="connsiteX2" fmla="*/ 4827922 w 4827922"/>
              <a:gd name="connsiteY2" fmla="*/ 6858000 h 6858000"/>
              <a:gd name="connsiteX3" fmla="*/ 0 w 4827922"/>
              <a:gd name="connsiteY3" fmla="*/ 6858000 h 6858000"/>
              <a:gd name="connsiteX4" fmla="*/ 106674 w 4827922"/>
              <a:gd name="connsiteY4" fmla="*/ 6638378 h 6858000"/>
              <a:gd name="connsiteX5" fmla="*/ 777229 w 4827922"/>
              <a:gd name="connsiteY5" fmla="*/ 3424428 h 6858000"/>
              <a:gd name="connsiteX6" fmla="*/ 106674 w 4827922"/>
              <a:gd name="connsiteY6" fmla="*/ 21047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27922" h="6858000">
                <a:moveTo>
                  <a:pt x="4441" y="0"/>
                </a:moveTo>
                <a:lnTo>
                  <a:pt x="4827922" y="0"/>
                </a:lnTo>
                <a:lnTo>
                  <a:pt x="4827922" y="6858000"/>
                </a:lnTo>
                <a:lnTo>
                  <a:pt x="0" y="6858000"/>
                </a:lnTo>
                <a:lnTo>
                  <a:pt x="106674" y="6638378"/>
                </a:lnTo>
                <a:cubicBezTo>
                  <a:pt x="530028" y="5720938"/>
                  <a:pt x="777229" y="4614948"/>
                  <a:pt x="777229" y="3424428"/>
                </a:cubicBezTo>
                <a:cubicBezTo>
                  <a:pt x="777229" y="2233909"/>
                  <a:pt x="530028" y="1127919"/>
                  <a:pt x="106674" y="210478"/>
                </a:cubicBezTo>
                <a:close/>
              </a:path>
            </a:pathLst>
          </a:custGeom>
        </p:spPr>
      </p:pic>
      <p:pic>
        <p:nvPicPr>
          <p:cNvPr id="10" name="Content Placeholder 9" descr="A person wearing a hat&#10;&#10;Description automatically generated">
            <a:extLst>
              <a:ext uri="{FF2B5EF4-FFF2-40B4-BE49-F238E27FC236}">
                <a16:creationId xmlns:a16="http://schemas.microsoft.com/office/drawing/2014/main" id="{CDE604C7-D161-4E49-A4EA-8ABF7D9DABA8}"/>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t="93" r="2" b="2"/>
          <a:stretch/>
        </p:blipFill>
        <p:spPr>
          <a:xfrm>
            <a:off x="3119360" y="18"/>
            <a:ext cx="4966290" cy="6857999"/>
          </a:xfrm>
          <a:custGeom>
            <a:avLst/>
            <a:gdLst>
              <a:gd name="connsiteX0" fmla="*/ 0 w 4966290"/>
              <a:gd name="connsiteY0" fmla="*/ 0 h 6857999"/>
              <a:gd name="connsiteX1" fmla="*/ 4188230 w 4966290"/>
              <a:gd name="connsiteY1" fmla="*/ 0 h 6857999"/>
              <a:gd name="connsiteX2" fmla="*/ 4295735 w 4966290"/>
              <a:gd name="connsiteY2" fmla="*/ 210478 h 6857999"/>
              <a:gd name="connsiteX3" fmla="*/ 4966290 w 4966290"/>
              <a:gd name="connsiteY3" fmla="*/ 3424428 h 6857999"/>
              <a:gd name="connsiteX4" fmla="*/ 4295735 w 4966290"/>
              <a:gd name="connsiteY4" fmla="*/ 6638378 h 6857999"/>
              <a:gd name="connsiteX5" fmla="*/ 4183560 w 4966290"/>
              <a:gd name="connsiteY5" fmla="*/ 6857999 h 6857999"/>
              <a:gd name="connsiteX6" fmla="*/ 53039 w 4966290"/>
              <a:gd name="connsiteY6" fmla="*/ 6857999 h 6857999"/>
              <a:gd name="connsiteX7" fmla="*/ 132047 w 4966290"/>
              <a:gd name="connsiteY7" fmla="*/ 6695338 h 6857999"/>
              <a:gd name="connsiteX8" fmla="*/ 802602 w 4966290"/>
              <a:gd name="connsiteY8" fmla="*/ 3481388 h 6857999"/>
              <a:gd name="connsiteX9" fmla="*/ 22579 w 4966290"/>
              <a:gd name="connsiteY9" fmla="*/ 4206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66290" h="6857999">
                <a:moveTo>
                  <a:pt x="0" y="0"/>
                </a:moveTo>
                <a:lnTo>
                  <a:pt x="4188230" y="0"/>
                </a:lnTo>
                <a:lnTo>
                  <a:pt x="4295735" y="210478"/>
                </a:lnTo>
                <a:cubicBezTo>
                  <a:pt x="4719089" y="1127919"/>
                  <a:pt x="4966290" y="2233909"/>
                  <a:pt x="4966290" y="3424428"/>
                </a:cubicBezTo>
                <a:cubicBezTo>
                  <a:pt x="4966290" y="4614948"/>
                  <a:pt x="4719089" y="5720938"/>
                  <a:pt x="4295735" y="6638378"/>
                </a:cubicBezTo>
                <a:lnTo>
                  <a:pt x="4183560" y="6857999"/>
                </a:lnTo>
                <a:lnTo>
                  <a:pt x="53039" y="6857999"/>
                </a:lnTo>
                <a:lnTo>
                  <a:pt x="132047" y="6695338"/>
                </a:lnTo>
                <a:cubicBezTo>
                  <a:pt x="555401" y="5777898"/>
                  <a:pt x="802602" y="4671908"/>
                  <a:pt x="802602" y="3481388"/>
                </a:cubicBezTo>
                <a:cubicBezTo>
                  <a:pt x="802602" y="2191659"/>
                  <a:pt x="512484" y="1001134"/>
                  <a:pt x="22579" y="42066"/>
                </a:cubicBezTo>
                <a:close/>
              </a:path>
            </a:pathLst>
          </a:custGeom>
        </p:spPr>
      </p:pic>
      <p:sp useBgFill="1">
        <p:nvSpPr>
          <p:cNvPr id="19" name="Freeform: Shape 18">
            <a:extLst>
              <a:ext uri="{FF2B5EF4-FFF2-40B4-BE49-F238E27FC236}">
                <a16:creationId xmlns:a16="http://schemas.microsoft.com/office/drawing/2014/main" id="{4EA91930-66BC-4C41-B4F5-C31EB216F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45815" cy="6858000"/>
          </a:xfrm>
          <a:custGeom>
            <a:avLst/>
            <a:gdLst>
              <a:gd name="connsiteX0" fmla="*/ 0 w 3945815"/>
              <a:gd name="connsiteY0" fmla="*/ 0 h 6858000"/>
              <a:gd name="connsiteX1" fmla="*/ 3138662 w 3945815"/>
              <a:gd name="connsiteY1" fmla="*/ 0 h 6858000"/>
              <a:gd name="connsiteX2" fmla="*/ 3275260 w 3945815"/>
              <a:gd name="connsiteY2" fmla="*/ 267438 h 6858000"/>
              <a:gd name="connsiteX3" fmla="*/ 3945815 w 3945815"/>
              <a:gd name="connsiteY3" fmla="*/ 3481388 h 6858000"/>
              <a:gd name="connsiteX4" fmla="*/ 3275260 w 3945815"/>
              <a:gd name="connsiteY4" fmla="*/ 6695338 h 6858000"/>
              <a:gd name="connsiteX5" fmla="*/ 3192177 w 3945815"/>
              <a:gd name="connsiteY5" fmla="*/ 6858000 h 6858000"/>
              <a:gd name="connsiteX6" fmla="*/ 0 w 394581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5815" h="6858000">
                <a:moveTo>
                  <a:pt x="0" y="0"/>
                </a:moveTo>
                <a:lnTo>
                  <a:pt x="3138662" y="0"/>
                </a:lnTo>
                <a:lnTo>
                  <a:pt x="3275260" y="267438"/>
                </a:lnTo>
                <a:cubicBezTo>
                  <a:pt x="3698614" y="1184879"/>
                  <a:pt x="3945815" y="2290869"/>
                  <a:pt x="3945815" y="3481388"/>
                </a:cubicBezTo>
                <a:cubicBezTo>
                  <a:pt x="3945815" y="4671908"/>
                  <a:pt x="3698614" y="5777898"/>
                  <a:pt x="3275260" y="6695338"/>
                </a:cubicBezTo>
                <a:lnTo>
                  <a:pt x="3192177"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1" name="Freeform: Shape 20">
            <a:extLst>
              <a:ext uri="{FF2B5EF4-FFF2-40B4-BE49-F238E27FC236}">
                <a16:creationId xmlns:a16="http://schemas.microsoft.com/office/drawing/2014/main" id="{6313CF8F-B436-401E-9575-DE0F8E8B5B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36670" cy="6858000"/>
          </a:xfrm>
          <a:custGeom>
            <a:avLst/>
            <a:gdLst>
              <a:gd name="connsiteX0" fmla="*/ 0 w 3936670"/>
              <a:gd name="connsiteY0" fmla="*/ 0 h 6858000"/>
              <a:gd name="connsiteX1" fmla="*/ 3129517 w 3936670"/>
              <a:gd name="connsiteY1" fmla="*/ 0 h 6858000"/>
              <a:gd name="connsiteX2" fmla="*/ 3266115 w 3936670"/>
              <a:gd name="connsiteY2" fmla="*/ 267438 h 6858000"/>
              <a:gd name="connsiteX3" fmla="*/ 3936670 w 3936670"/>
              <a:gd name="connsiteY3" fmla="*/ 3481388 h 6858000"/>
              <a:gd name="connsiteX4" fmla="*/ 3266115 w 3936670"/>
              <a:gd name="connsiteY4" fmla="*/ 6695338 h 6858000"/>
              <a:gd name="connsiteX5" fmla="*/ 3183032 w 3936670"/>
              <a:gd name="connsiteY5" fmla="*/ 6858000 h 6858000"/>
              <a:gd name="connsiteX6" fmla="*/ 0 w 393667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36670" h="6858000">
                <a:moveTo>
                  <a:pt x="0" y="0"/>
                </a:moveTo>
                <a:lnTo>
                  <a:pt x="3129517" y="0"/>
                </a:lnTo>
                <a:lnTo>
                  <a:pt x="3266115" y="267438"/>
                </a:lnTo>
                <a:cubicBezTo>
                  <a:pt x="3689469" y="1184879"/>
                  <a:pt x="3936670" y="2290869"/>
                  <a:pt x="3936670" y="3481388"/>
                </a:cubicBezTo>
                <a:cubicBezTo>
                  <a:pt x="3936670" y="4671908"/>
                  <a:pt x="3689469" y="5777898"/>
                  <a:pt x="3266115" y="6695338"/>
                </a:cubicBezTo>
                <a:lnTo>
                  <a:pt x="3183032"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B10A0EBA-B853-4F6C-9BD9-9C44E9A67549}"/>
              </a:ext>
            </a:extLst>
          </p:cNvPr>
          <p:cNvSpPr>
            <a:spLocks noGrp="1"/>
          </p:cNvSpPr>
          <p:nvPr>
            <p:ph type="title"/>
          </p:nvPr>
        </p:nvSpPr>
        <p:spPr>
          <a:xfrm>
            <a:off x="448056" y="681038"/>
            <a:ext cx="2804504" cy="1325563"/>
          </a:xfrm>
        </p:spPr>
        <p:txBody>
          <a:bodyPr vert="horz" lIns="91440" tIns="45720" rIns="91440" bIns="45720" rtlCol="0" anchor="ctr">
            <a:normAutofit fontScale="90000"/>
          </a:bodyPr>
          <a:lstStyle/>
          <a:p>
            <a:r>
              <a:rPr lang="en-US" sz="2600" kern="1200" dirty="0">
                <a:solidFill>
                  <a:schemeClr val="tx1"/>
                </a:solidFill>
                <a:latin typeface="+mj-lt"/>
                <a:ea typeface="+mj-ea"/>
                <a:cs typeface="+mj-cs"/>
              </a:rPr>
              <a:t> Ayatollah Khomeini and Shah Mohammad Pahlavi</a:t>
            </a:r>
          </a:p>
        </p:txBody>
      </p:sp>
      <p:sp>
        <p:nvSpPr>
          <p:cNvPr id="23" name="Rectangle 22">
            <a:extLst>
              <a:ext uri="{FF2B5EF4-FFF2-40B4-BE49-F238E27FC236}">
                <a16:creationId xmlns:a16="http://schemas.microsoft.com/office/drawing/2014/main" id="{2A38CFE9-C30A-4551-ACCB-D5808FBC39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16867"/>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5" name="Rectangle 24">
            <a:extLst>
              <a:ext uri="{FF2B5EF4-FFF2-40B4-BE49-F238E27FC236}">
                <a16:creationId xmlns:a16="http://schemas.microsoft.com/office/drawing/2014/main" id="{67EF550F-47CE-4FB2-9DAC-12AD835C8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2089941"/>
            <a:ext cx="2834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759933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6CA76EE-F43C-4108-9A4C-B0243E8B8B22}"/>
              </a:ext>
            </a:extLst>
          </p:cNvPr>
          <p:cNvSpPr>
            <a:spLocks noGrp="1"/>
          </p:cNvSpPr>
          <p:nvPr>
            <p:ph sz="half" idx="1"/>
          </p:nvPr>
        </p:nvSpPr>
        <p:spPr/>
        <p:txBody>
          <a:bodyPr>
            <a:normAutofit fontScale="70000" lnSpcReduction="20000"/>
          </a:bodyPr>
          <a:lstStyle/>
          <a:p>
            <a:r>
              <a:rPr lang="en-US" dirty="0"/>
              <a:t>Khomeini emphasized the rejection of Western values and cultural influence and this was the heart of the Islamist movement.</a:t>
            </a:r>
          </a:p>
          <a:p>
            <a:r>
              <a:rPr lang="en-US" dirty="0"/>
              <a:t>He condemned the United States as the “Great Satan.” Khomeini inspired other extremists around the Middle East, such as Hezbollah in Lebanon.</a:t>
            </a:r>
          </a:p>
          <a:p>
            <a:r>
              <a:rPr lang="en-US" dirty="0"/>
              <a:t>He became an international hero during the “Iranian hostage crisis of 1979-1980), when Iranian students took over the U.S. Embassy in Tehran kidnapping 66 Americans, holding them for over a year. </a:t>
            </a:r>
          </a:p>
          <a:p>
            <a:r>
              <a:rPr lang="en-US" dirty="0"/>
              <a:t>Ten years later, he issued a death sentence to Salman Rushdie for his book that was considered a blasphemous portrayal of the prophet Muhammad.  </a:t>
            </a:r>
          </a:p>
          <a:p>
            <a:endParaRPr lang="en-US" dirty="0"/>
          </a:p>
        </p:txBody>
      </p:sp>
      <p:pic>
        <p:nvPicPr>
          <p:cNvPr id="10" name="Content Placeholder 9">
            <a:extLst>
              <a:ext uri="{FF2B5EF4-FFF2-40B4-BE49-F238E27FC236}">
                <a16:creationId xmlns:a16="http://schemas.microsoft.com/office/drawing/2014/main" id="{E246F4AE-6FCF-4D8B-B5E3-25D01CCEE7BB}"/>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37300" y="1825625"/>
            <a:ext cx="5016499" cy="4168775"/>
          </a:xfrm>
        </p:spPr>
      </p:pic>
    </p:spTree>
    <p:extLst>
      <p:ext uri="{BB962C8B-B14F-4D97-AF65-F5344CB8AC3E}">
        <p14:creationId xmlns:p14="http://schemas.microsoft.com/office/powerpoint/2010/main" val="280111337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08C33B1-C4FC-415F-8074-D3AD304D7AAF}"/>
              </a:ext>
            </a:extLst>
          </p:cNvPr>
          <p:cNvSpPr>
            <a:spLocks noGrp="1"/>
          </p:cNvSpPr>
          <p:nvPr>
            <p:ph type="title"/>
          </p:nvPr>
        </p:nvSpPr>
        <p:spPr/>
        <p:txBody>
          <a:bodyPr/>
          <a:lstStyle/>
          <a:p>
            <a:r>
              <a:rPr lang="en-US" dirty="0"/>
              <a:t>Salman Rushdie</a:t>
            </a:r>
          </a:p>
        </p:txBody>
      </p:sp>
      <p:pic>
        <p:nvPicPr>
          <p:cNvPr id="10" name="Content Placeholder 9">
            <a:extLst>
              <a:ext uri="{FF2B5EF4-FFF2-40B4-BE49-F238E27FC236}">
                <a16:creationId xmlns:a16="http://schemas.microsoft.com/office/drawing/2014/main" id="{41B5EA88-A747-4B1D-8780-308B2CD58A2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11300" y="1854200"/>
            <a:ext cx="8470900" cy="4114800"/>
          </a:xfrm>
        </p:spPr>
      </p:pic>
    </p:spTree>
    <p:extLst>
      <p:ext uri="{BB962C8B-B14F-4D97-AF65-F5344CB8AC3E}">
        <p14:creationId xmlns:p14="http://schemas.microsoft.com/office/powerpoint/2010/main" val="200418770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BF1017B-8E80-4FDB-B2B4-4D8420A8E955}"/>
              </a:ext>
            </a:extLst>
          </p:cNvPr>
          <p:cNvSpPr>
            <a:spLocks noGrp="1"/>
          </p:cNvSpPr>
          <p:nvPr>
            <p:ph type="title"/>
          </p:nvPr>
        </p:nvSpPr>
        <p:spPr/>
        <p:txBody>
          <a:bodyPr/>
          <a:lstStyle/>
          <a:p>
            <a:r>
              <a:rPr lang="en-US" dirty="0"/>
              <a:t>The West and Islamist Terrorism</a:t>
            </a:r>
          </a:p>
        </p:txBody>
      </p:sp>
      <p:sp>
        <p:nvSpPr>
          <p:cNvPr id="6" name="Content Placeholder 5">
            <a:extLst>
              <a:ext uri="{FF2B5EF4-FFF2-40B4-BE49-F238E27FC236}">
                <a16:creationId xmlns:a16="http://schemas.microsoft.com/office/drawing/2014/main" id="{DF4AB45D-AE2B-4AE6-8DBF-1354883A8629}"/>
              </a:ext>
            </a:extLst>
          </p:cNvPr>
          <p:cNvSpPr>
            <a:spLocks noGrp="1"/>
          </p:cNvSpPr>
          <p:nvPr>
            <p:ph idx="1"/>
          </p:nvPr>
        </p:nvSpPr>
        <p:spPr/>
        <p:txBody>
          <a:bodyPr/>
          <a:lstStyle/>
          <a:p>
            <a:r>
              <a:rPr lang="en-US" dirty="0"/>
              <a:t>Many Muslims were dismayed by the wars in Bosnia and Chechnya in the 1990’s. Muslim women and children were slaughtered.  The passivity of western Europe and the United States to respond reinforced an anti-Islamic agenda.  </a:t>
            </a:r>
          </a:p>
          <a:p>
            <a:r>
              <a:rPr lang="en-US" dirty="0"/>
              <a:t> In 1996, American president Bill Clinton (b. 1946) identified terrorism as “the enemy of our generation.” In the post-Cold War world, this replaced communism.  </a:t>
            </a:r>
          </a:p>
          <a:p>
            <a:r>
              <a:rPr lang="en-US" dirty="0"/>
              <a:t>Terrorism opposes a commitment to democracy.  It has a history dating back to the 1890’s with the Fenians in Ireland.  </a:t>
            </a:r>
          </a:p>
          <a:p>
            <a:endParaRPr lang="en-US" dirty="0"/>
          </a:p>
        </p:txBody>
      </p:sp>
    </p:spTree>
    <p:extLst>
      <p:ext uri="{BB962C8B-B14F-4D97-AF65-F5344CB8AC3E}">
        <p14:creationId xmlns:p14="http://schemas.microsoft.com/office/powerpoint/2010/main" val="436650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4E1E06-264E-4CF9-92EB-0597947197D6}"/>
              </a:ext>
            </a:extLst>
          </p:cNvPr>
          <p:cNvSpPr>
            <a:spLocks noGrp="1"/>
          </p:cNvSpPr>
          <p:nvPr>
            <p:ph idx="1"/>
          </p:nvPr>
        </p:nvSpPr>
        <p:spPr/>
        <p:txBody>
          <a:bodyPr/>
          <a:lstStyle/>
          <a:p>
            <a:r>
              <a:rPr lang="en-US" dirty="0"/>
              <a:t>Two other factors contributed to the economic crisis. (1) President Nixon in 1973 tried to help the American dollar by letting it “float.”  market forces instead of exchange rates determined the dollar’s value. This decision introduced a more volatile economic era.</a:t>
            </a:r>
          </a:p>
          <a:p>
            <a:r>
              <a:rPr lang="en-US" dirty="0"/>
              <a:t>(2) Another factor was international competition as Asian, South American, and Latin American economies industrialized.  Because Western nations possessed a well-paid politicized work force with social service benefits, many manufacturers moved their companies south and east to take advantage of the lack of labor regulations.  </a:t>
            </a:r>
          </a:p>
        </p:txBody>
      </p:sp>
    </p:spTree>
    <p:extLst>
      <p:ext uri="{BB962C8B-B14F-4D97-AF65-F5344CB8AC3E}">
        <p14:creationId xmlns:p14="http://schemas.microsoft.com/office/powerpoint/2010/main" val="336645854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E3B36E3-1265-4641-9B9C-B5E6505A9B53}"/>
              </a:ext>
            </a:extLst>
          </p:cNvPr>
          <p:cNvSpPr>
            <a:spLocks noGrp="1"/>
          </p:cNvSpPr>
          <p:nvPr>
            <p:ph type="title"/>
          </p:nvPr>
        </p:nvSpPr>
        <p:spPr/>
        <p:txBody>
          <a:bodyPr/>
          <a:lstStyle/>
          <a:p>
            <a:r>
              <a:rPr lang="en-US" dirty="0"/>
              <a:t>Bill Clinton and the Fenians of Ireland</a:t>
            </a:r>
          </a:p>
        </p:txBody>
      </p:sp>
      <p:pic>
        <p:nvPicPr>
          <p:cNvPr id="10" name="Content Placeholder 9">
            <a:extLst>
              <a:ext uri="{FF2B5EF4-FFF2-40B4-BE49-F238E27FC236}">
                <a16:creationId xmlns:a16="http://schemas.microsoft.com/office/drawing/2014/main" id="{8E1864AC-6713-4DEF-8E71-1D61FD9862ED}"/>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1955800"/>
            <a:ext cx="4699000" cy="3797300"/>
          </a:xfrm>
        </p:spPr>
      </p:pic>
      <p:pic>
        <p:nvPicPr>
          <p:cNvPr id="16" name="Content Placeholder 15">
            <a:extLst>
              <a:ext uri="{FF2B5EF4-FFF2-40B4-BE49-F238E27FC236}">
                <a16:creationId xmlns:a16="http://schemas.microsoft.com/office/drawing/2014/main" id="{7485D82F-6507-4E83-9437-2F078F54986A}"/>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96000" y="2044700"/>
            <a:ext cx="4571999" cy="3708399"/>
          </a:xfrm>
        </p:spPr>
      </p:pic>
    </p:spTree>
    <p:extLst>
      <p:ext uri="{BB962C8B-B14F-4D97-AF65-F5344CB8AC3E}">
        <p14:creationId xmlns:p14="http://schemas.microsoft.com/office/powerpoint/2010/main" val="29259434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CE3DEF2-6749-49E1-87A0-54DFC9B299E1}"/>
              </a:ext>
            </a:extLst>
          </p:cNvPr>
          <p:cNvSpPr>
            <a:spLocks noGrp="1"/>
          </p:cNvSpPr>
          <p:nvPr>
            <p:ph sz="half" idx="1"/>
          </p:nvPr>
        </p:nvSpPr>
        <p:spPr/>
        <p:txBody>
          <a:bodyPr>
            <a:normAutofit fontScale="77500" lnSpcReduction="20000"/>
          </a:bodyPr>
          <a:lstStyle/>
          <a:p>
            <a:r>
              <a:rPr lang="en-US" dirty="0"/>
              <a:t>As the twenty-first century opened, most saw terrorism as an outside threat that came from the Islamic world.  </a:t>
            </a:r>
          </a:p>
          <a:p>
            <a:r>
              <a:rPr lang="en-US" dirty="0"/>
              <a:t>During the 1980’s and early 90’s, violent attacks occurred in the Middle East and Africa, parts of Asia, Europe and the United States.  </a:t>
            </a:r>
          </a:p>
          <a:p>
            <a:r>
              <a:rPr lang="en-US" dirty="0"/>
              <a:t>In 2001, one of the deadliest attacks ever occurred on United States soil.  On September 11, the Islamist group Al Qaeda hijacked four planes and crashed them into the World Trade Center in New York, and the Pentagon in Washington D.C., the fourth crashed into a field in Pennsylvania.  Nearly 3000 people died.  </a:t>
            </a:r>
          </a:p>
        </p:txBody>
      </p:sp>
      <p:pic>
        <p:nvPicPr>
          <p:cNvPr id="7" name="Content Placeholder 6" descr="A building with smoke coming out of it&#10;&#10;Description automatically generated">
            <a:extLst>
              <a:ext uri="{FF2B5EF4-FFF2-40B4-BE49-F238E27FC236}">
                <a16:creationId xmlns:a16="http://schemas.microsoft.com/office/drawing/2014/main" id="{BDB6775C-C062-4E66-87DE-96B922972AF4}"/>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527800" y="1825625"/>
            <a:ext cx="5016500" cy="3838575"/>
          </a:xfrm>
        </p:spPr>
      </p:pic>
    </p:spTree>
    <p:extLst>
      <p:ext uri="{BB962C8B-B14F-4D97-AF65-F5344CB8AC3E}">
        <p14:creationId xmlns:p14="http://schemas.microsoft.com/office/powerpoint/2010/main" val="229800013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FA77BE6-A64A-4115-84EC-C8E6202F4A52}"/>
              </a:ext>
            </a:extLst>
          </p:cNvPr>
          <p:cNvSpPr>
            <a:spLocks noGrp="1"/>
          </p:cNvSpPr>
          <p:nvPr>
            <p:ph idx="1"/>
          </p:nvPr>
        </p:nvSpPr>
        <p:spPr/>
        <p:txBody>
          <a:bodyPr>
            <a:normAutofit lnSpcReduction="10000"/>
          </a:bodyPr>
          <a:lstStyle/>
          <a:p>
            <a:r>
              <a:rPr lang="en-US" dirty="0"/>
              <a:t>After the attack, intelligence linked Afghanistan to Al Qaeda.  The United States invaded and uprooted Al Qaeda’s Afghan supporters.  </a:t>
            </a:r>
          </a:p>
          <a:p>
            <a:r>
              <a:rPr lang="en-US" dirty="0"/>
              <a:t>In March of 2003, the United States led a coalition to invade Iraq, based upon faulty intelligence concerning weapons of mass destruction.  The Iraq War divided American society and it was very unpopular in western Europe. </a:t>
            </a:r>
          </a:p>
          <a:p>
            <a:r>
              <a:rPr lang="en-US" dirty="0"/>
              <a:t>Islamist hostility strengthened after these military actions by the West, and when it was discovered that American troops tortured prisoners on both Afghanistan and Iraq.  </a:t>
            </a:r>
          </a:p>
          <a:p>
            <a:r>
              <a:rPr lang="en-US" dirty="0"/>
              <a:t>Al-Qaeda attacked commuters at rush hour in Madrid in 2004, and London in 2005.  </a:t>
            </a:r>
          </a:p>
        </p:txBody>
      </p:sp>
    </p:spTree>
    <p:extLst>
      <p:ext uri="{BB962C8B-B14F-4D97-AF65-F5344CB8AC3E}">
        <p14:creationId xmlns:p14="http://schemas.microsoft.com/office/powerpoint/2010/main" val="277301797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3471E-FA61-4B7D-BAD4-7AF094C924A8}"/>
              </a:ext>
            </a:extLst>
          </p:cNvPr>
          <p:cNvSpPr>
            <a:spLocks noGrp="1"/>
          </p:cNvSpPr>
          <p:nvPr>
            <p:ph type="title"/>
          </p:nvPr>
        </p:nvSpPr>
        <p:spPr/>
        <p:txBody>
          <a:bodyPr/>
          <a:lstStyle/>
          <a:p>
            <a:r>
              <a:rPr lang="en-US" dirty="0"/>
              <a:t>The Iraq War</a:t>
            </a:r>
          </a:p>
        </p:txBody>
      </p:sp>
      <p:pic>
        <p:nvPicPr>
          <p:cNvPr id="5" name="Content Placeholder 4">
            <a:extLst>
              <a:ext uri="{FF2B5EF4-FFF2-40B4-BE49-F238E27FC236}">
                <a16:creationId xmlns:a16="http://schemas.microsoft.com/office/drawing/2014/main" id="{7A974539-039F-4B88-9EB9-654EC9EAD4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47900" y="1422400"/>
            <a:ext cx="6908799" cy="4787900"/>
          </a:xfrm>
        </p:spPr>
      </p:pic>
    </p:spTree>
    <p:extLst>
      <p:ext uri="{BB962C8B-B14F-4D97-AF65-F5344CB8AC3E}">
        <p14:creationId xmlns:p14="http://schemas.microsoft.com/office/powerpoint/2010/main" val="193113059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CA299BE-CD14-4B08-9663-496D6D12C85A}"/>
              </a:ext>
            </a:extLst>
          </p:cNvPr>
          <p:cNvSpPr>
            <a:spLocks noGrp="1"/>
          </p:cNvSpPr>
          <p:nvPr>
            <p:ph type="title"/>
          </p:nvPr>
        </p:nvSpPr>
        <p:spPr/>
        <p:txBody>
          <a:bodyPr/>
          <a:lstStyle/>
          <a:p>
            <a:r>
              <a:rPr lang="en-US" dirty="0"/>
              <a:t>Madrid and London/2004-2005</a:t>
            </a:r>
          </a:p>
        </p:txBody>
      </p:sp>
      <p:pic>
        <p:nvPicPr>
          <p:cNvPr id="8" name="Content Placeholder 7" descr="A picture containing outdoor, building, truck, snow&#10;&#10;Description automatically generated">
            <a:extLst>
              <a:ext uri="{FF2B5EF4-FFF2-40B4-BE49-F238E27FC236}">
                <a16:creationId xmlns:a16="http://schemas.microsoft.com/office/drawing/2014/main" id="{BAAFE074-B169-4CEA-96FD-39946B72AFCA}"/>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1825625"/>
            <a:ext cx="5181600" cy="4049141"/>
          </a:xfrm>
        </p:spPr>
      </p:pic>
      <p:pic>
        <p:nvPicPr>
          <p:cNvPr id="10" name="Content Placeholder 9" descr="A picture containing building, outdoor, red, street&#10;&#10;Description automatically generated">
            <a:extLst>
              <a:ext uri="{FF2B5EF4-FFF2-40B4-BE49-F238E27FC236}">
                <a16:creationId xmlns:a16="http://schemas.microsoft.com/office/drawing/2014/main" id="{B19EBEF5-F36A-4154-A395-B2B03B03DA00}"/>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354305" y="1825625"/>
            <a:ext cx="5346915" cy="4049140"/>
          </a:xfrm>
        </p:spPr>
      </p:pic>
    </p:spTree>
    <p:extLst>
      <p:ext uri="{BB962C8B-B14F-4D97-AF65-F5344CB8AC3E}">
        <p14:creationId xmlns:p14="http://schemas.microsoft.com/office/powerpoint/2010/main" val="149886166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6C249A9-E0EB-4258-AEA7-035D6D38A736}"/>
              </a:ext>
            </a:extLst>
          </p:cNvPr>
          <p:cNvSpPr>
            <a:spLocks noGrp="1"/>
          </p:cNvSpPr>
          <p:nvPr>
            <p:ph sz="half" idx="1"/>
          </p:nvPr>
        </p:nvSpPr>
        <p:spPr/>
        <p:txBody>
          <a:bodyPr>
            <a:normAutofit fontScale="77500" lnSpcReduction="20000"/>
          </a:bodyPr>
          <a:lstStyle/>
          <a:p>
            <a:r>
              <a:rPr lang="en-US" dirty="0"/>
              <a:t>The Iraq war ended in 2011, but the threat of global terrorism continued.  After U.S. troops withdrew from Iraq, and off shoot group from Al-Qaeda calling itself the Islamic State or (ISIS), emerged as a political and military threat. </a:t>
            </a:r>
          </a:p>
          <a:p>
            <a:r>
              <a:rPr lang="en-US" dirty="0"/>
              <a:t>By 2015, they held territory in Nigeria, Libya, Syria, and Iraq.  ISIS promised a global transformation and it declared war against all who diverged from its beliefs.  The group gained supporters in Europe and in the United States.</a:t>
            </a:r>
          </a:p>
          <a:p>
            <a:r>
              <a:rPr lang="en-US" dirty="0"/>
              <a:t>It is believed that ISIS has been responsible for many other attacks around the world.  </a:t>
            </a:r>
          </a:p>
        </p:txBody>
      </p:sp>
      <p:pic>
        <p:nvPicPr>
          <p:cNvPr id="13" name="Content Placeholder 12">
            <a:extLst>
              <a:ext uri="{FF2B5EF4-FFF2-40B4-BE49-F238E27FC236}">
                <a16:creationId xmlns:a16="http://schemas.microsoft.com/office/drawing/2014/main" id="{168E415F-C9DD-4727-9EF1-7864F26A0258}"/>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2" y="1917700"/>
            <a:ext cx="4952998" cy="4076700"/>
          </a:xfrm>
        </p:spPr>
      </p:pic>
    </p:spTree>
    <p:extLst>
      <p:ext uri="{BB962C8B-B14F-4D97-AF65-F5344CB8AC3E}">
        <p14:creationId xmlns:p14="http://schemas.microsoft.com/office/powerpoint/2010/main" val="130778138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06D1A56-0ED6-446A-BA57-56947F26291C}"/>
              </a:ext>
            </a:extLst>
          </p:cNvPr>
          <p:cNvSpPr>
            <a:spLocks noGrp="1"/>
          </p:cNvSpPr>
          <p:nvPr>
            <p:ph type="title"/>
          </p:nvPr>
        </p:nvSpPr>
        <p:spPr/>
        <p:txBody>
          <a:bodyPr/>
          <a:lstStyle/>
          <a:p>
            <a:r>
              <a:rPr lang="en-US" dirty="0"/>
              <a:t>The West in the Twenty-First Century</a:t>
            </a:r>
          </a:p>
        </p:txBody>
      </p:sp>
      <p:sp>
        <p:nvSpPr>
          <p:cNvPr id="6" name="Content Placeholder 5">
            <a:extLst>
              <a:ext uri="{FF2B5EF4-FFF2-40B4-BE49-F238E27FC236}">
                <a16:creationId xmlns:a16="http://schemas.microsoft.com/office/drawing/2014/main" id="{034AE5C9-9CD9-4EE2-BFC4-21FA7A91B7A6}"/>
              </a:ext>
            </a:extLst>
          </p:cNvPr>
          <p:cNvSpPr>
            <a:spLocks noGrp="1"/>
          </p:cNvSpPr>
          <p:nvPr>
            <p:ph idx="1"/>
          </p:nvPr>
        </p:nvSpPr>
        <p:spPr/>
        <p:txBody>
          <a:bodyPr>
            <a:normAutofit fontScale="92500" lnSpcReduction="20000"/>
          </a:bodyPr>
          <a:lstStyle/>
          <a:p>
            <a:r>
              <a:rPr lang="en-US" dirty="0"/>
              <a:t>What changed?</a:t>
            </a:r>
          </a:p>
          <a:p>
            <a:r>
              <a:rPr lang="en-US" dirty="0"/>
              <a:t>By 2015, the European Union had embraced many states that were part of the old Soviet bloc, or Soviet Union.</a:t>
            </a:r>
          </a:p>
          <a:p>
            <a:r>
              <a:rPr lang="en-US" dirty="0"/>
              <a:t>Poland, the Czech Republic, Hungary, Bulgaria, Estonia, Latvia, Lithuania, Romania, Slovakia, and Slovenia all joined with NATO.  Russia refused to join.</a:t>
            </a:r>
          </a:p>
          <a:p>
            <a:r>
              <a:rPr lang="en-US" dirty="0"/>
              <a:t>The idea of Christian faith, so dominating for centuries also saw a change.  Regular church attendance fell below 20% in most European states, and below 40% in Poland, Northern Ireland and the United States. </a:t>
            </a:r>
          </a:p>
          <a:p>
            <a:r>
              <a:rPr lang="en-US" dirty="0"/>
              <a:t>What did not change?</a:t>
            </a:r>
          </a:p>
          <a:p>
            <a:r>
              <a:rPr lang="en-US" dirty="0"/>
              <a:t>The West remains identified with high levels of economic prosperity, educational opportunities, and technological innovation. Western states are in the highest rankings of standards of living.     </a:t>
            </a:r>
          </a:p>
        </p:txBody>
      </p:sp>
    </p:spTree>
    <p:extLst>
      <p:ext uri="{BB962C8B-B14F-4D97-AF65-F5344CB8AC3E}">
        <p14:creationId xmlns:p14="http://schemas.microsoft.com/office/powerpoint/2010/main" val="294596742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8B2FF4-C18C-4CB7-8BB2-9C7FCF982C0B}"/>
              </a:ext>
            </a:extLst>
          </p:cNvPr>
          <p:cNvSpPr>
            <a:spLocks noGrp="1"/>
          </p:cNvSpPr>
          <p:nvPr>
            <p:ph idx="1"/>
          </p:nvPr>
        </p:nvSpPr>
        <p:spPr/>
        <p:txBody>
          <a:bodyPr>
            <a:normAutofit fontScale="85000" lnSpcReduction="20000"/>
          </a:bodyPr>
          <a:lstStyle/>
          <a:p>
            <a:r>
              <a:rPr lang="en-US" dirty="0"/>
              <a:t>Because of the standard of living differences, immigration continues to be a major issue.  Many migrants move to the West hoping to make a better living for their families and to leave behind war and oppression.  This highlights the fact that there is a widening gap between was some refer to as “the West” and “the Rest.”</a:t>
            </a:r>
          </a:p>
          <a:p>
            <a:r>
              <a:rPr lang="en-US" dirty="0"/>
              <a:t>1/6</a:t>
            </a:r>
            <a:r>
              <a:rPr lang="en-US" baseline="30000" dirty="0"/>
              <a:t>th</a:t>
            </a:r>
            <a:r>
              <a:rPr lang="en-US" dirty="0"/>
              <a:t> of the world continues to live in extreme poverty, with 95% of that group living outside the boundaries of the West. </a:t>
            </a:r>
          </a:p>
          <a:p>
            <a:r>
              <a:rPr lang="en-US" dirty="0"/>
              <a:t>International trade has created global systems of production, distribution, and consumption.  Technological advancements have accelerated this globalization process.  The internet, personal computers, smart phones, and social media have contributed to this global culture.  </a:t>
            </a:r>
          </a:p>
          <a:p>
            <a:r>
              <a:rPr lang="en-US" dirty="0"/>
              <a:t>Finally, pollution and the environment continue to plague the West. At the beginning of the twenty-first century, half the worlds rivers were polluted. Global climate change also seems to be a problem that some want to address, while others relinquish it as a myth.</a:t>
            </a:r>
          </a:p>
        </p:txBody>
      </p:sp>
    </p:spTree>
    <p:extLst>
      <p:ext uri="{BB962C8B-B14F-4D97-AF65-F5344CB8AC3E}">
        <p14:creationId xmlns:p14="http://schemas.microsoft.com/office/powerpoint/2010/main" val="14473880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8B440-3DFF-4DD2-B505-3701414F1DFB}"/>
              </a:ext>
            </a:extLst>
          </p:cNvPr>
          <p:cNvSpPr>
            <a:spLocks noGrp="1"/>
          </p:cNvSpPr>
          <p:nvPr>
            <p:ph type="title"/>
          </p:nvPr>
        </p:nvSpPr>
        <p:spPr/>
        <p:txBody>
          <a:bodyPr/>
          <a:lstStyle/>
          <a:p>
            <a:r>
              <a:rPr lang="en-US" dirty="0"/>
              <a:t>Bibliography</a:t>
            </a:r>
          </a:p>
        </p:txBody>
      </p:sp>
      <p:sp>
        <p:nvSpPr>
          <p:cNvPr id="3" name="Content Placeholder 2">
            <a:extLst>
              <a:ext uri="{FF2B5EF4-FFF2-40B4-BE49-F238E27FC236}">
                <a16:creationId xmlns:a16="http://schemas.microsoft.com/office/drawing/2014/main" id="{59BB847B-DC37-4A19-939B-B6BDBEB01DFB}"/>
              </a:ext>
            </a:extLst>
          </p:cNvPr>
          <p:cNvSpPr>
            <a:spLocks noGrp="1"/>
          </p:cNvSpPr>
          <p:nvPr>
            <p:ph idx="1"/>
          </p:nvPr>
        </p:nvSpPr>
        <p:spPr/>
        <p:txBody>
          <a:bodyPr/>
          <a:lstStyle/>
          <a:p>
            <a:r>
              <a:rPr lang="en-US" dirty="0">
                <a:latin typeface="Calibri" panose="020F0502020204030204" pitchFamily="34" charset="0"/>
                <a:cs typeface="Calibri" panose="020F0502020204030204" pitchFamily="34" charset="0"/>
              </a:rPr>
              <a:t>Frankforter, A. Daniel., and W. M. Spellman. </a:t>
            </a:r>
            <a:r>
              <a:rPr lang="en-US" i="1" dirty="0">
                <a:latin typeface="Calibri" panose="020F0502020204030204" pitchFamily="34" charset="0"/>
                <a:cs typeface="Calibri" panose="020F0502020204030204" pitchFamily="34" charset="0"/>
              </a:rPr>
              <a:t>The West: A Narrative History</a:t>
            </a:r>
            <a:r>
              <a:rPr lang="en-US" dirty="0">
                <a:latin typeface="Calibri" panose="020F0502020204030204" pitchFamily="34" charset="0"/>
                <a:cs typeface="Calibri" panose="020F0502020204030204" pitchFamily="34" charset="0"/>
              </a:rPr>
              <a:t>. Upper Saddle River, NJ: Pearson, 2013.  </a:t>
            </a:r>
          </a:p>
          <a:p>
            <a:r>
              <a:rPr lang="en-US" dirty="0">
                <a:latin typeface="Calibri" panose="020F0502020204030204" pitchFamily="34" charset="0"/>
                <a:cs typeface="Calibri" panose="020F0502020204030204" pitchFamily="34" charset="0"/>
              </a:rPr>
              <a:t>Google Images. Accessed July 2, 2019. </a:t>
            </a:r>
          </a:p>
          <a:p>
            <a:r>
              <a:rPr lang="en-US" dirty="0">
                <a:latin typeface="Calibri" panose="020F0502020204030204" pitchFamily="34" charset="0"/>
                <a:cs typeface="Calibri" panose="020F0502020204030204" pitchFamily="34" charset="0"/>
              </a:rPr>
              <a:t>Levack, Brian, Edward Muir, and Merredith Veldman. "Chapter 29 The West in the Contemporary Era:  New Encounters and Transformations" In </a:t>
            </a:r>
            <a:r>
              <a:rPr lang="en-US" i="1" dirty="0">
                <a:latin typeface="Calibri" panose="020F0502020204030204" pitchFamily="34" charset="0"/>
                <a:cs typeface="Calibri" panose="020F0502020204030204" pitchFamily="34" charset="0"/>
              </a:rPr>
              <a:t>The West Encounters and Transformations 5th Edition, Combined Volume</a:t>
            </a:r>
            <a:r>
              <a:rPr lang="en-US" dirty="0">
                <a:latin typeface="Calibri" panose="020F0502020204030204" pitchFamily="34" charset="0"/>
                <a:cs typeface="Calibri" panose="020F0502020204030204" pitchFamily="34" charset="0"/>
              </a:rPr>
              <a:t>, 815 - 847. Boston, MA: Pearson, 2017. </a:t>
            </a:r>
          </a:p>
          <a:p>
            <a:endParaRPr lang="en-US" dirty="0"/>
          </a:p>
        </p:txBody>
      </p:sp>
    </p:spTree>
    <p:extLst>
      <p:ext uri="{BB962C8B-B14F-4D97-AF65-F5344CB8AC3E}">
        <p14:creationId xmlns:p14="http://schemas.microsoft.com/office/powerpoint/2010/main" val="547328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C6A15-4CC4-496D-BA6C-E507D547B4D9}"/>
              </a:ext>
            </a:extLst>
          </p:cNvPr>
          <p:cNvSpPr>
            <a:spLocks noGrp="1"/>
          </p:cNvSpPr>
          <p:nvPr>
            <p:ph type="title"/>
          </p:nvPr>
        </p:nvSpPr>
        <p:spPr/>
        <p:txBody>
          <a:bodyPr/>
          <a:lstStyle/>
          <a:p>
            <a:r>
              <a:rPr lang="en-US" dirty="0"/>
              <a:t>Consequences of the Crisis</a:t>
            </a:r>
          </a:p>
        </p:txBody>
      </p:sp>
      <p:sp>
        <p:nvSpPr>
          <p:cNvPr id="3" name="Content Placeholder 2">
            <a:extLst>
              <a:ext uri="{FF2B5EF4-FFF2-40B4-BE49-F238E27FC236}">
                <a16:creationId xmlns:a16="http://schemas.microsoft.com/office/drawing/2014/main" id="{59D8959B-4274-4222-B0EE-EACE8102273A}"/>
              </a:ext>
            </a:extLst>
          </p:cNvPr>
          <p:cNvSpPr>
            <a:spLocks noGrp="1"/>
          </p:cNvSpPr>
          <p:nvPr>
            <p:ph idx="1"/>
          </p:nvPr>
        </p:nvSpPr>
        <p:spPr/>
        <p:txBody>
          <a:bodyPr>
            <a:normAutofit fontScale="92500" lnSpcReduction="10000"/>
          </a:bodyPr>
          <a:lstStyle/>
          <a:p>
            <a:r>
              <a:rPr lang="en-US" dirty="0"/>
              <a:t>As a result of the economic situation, the West saw much unrest.  Britain during the 1970’s saw three governments fail because of conflict with labor unions. Picketing workers fighting with police became a norm.</a:t>
            </a:r>
          </a:p>
          <a:p>
            <a:r>
              <a:rPr lang="en-US" dirty="0"/>
              <a:t>Racial conflict also escalated.  Nine-million immigrants residing in northern and western Europe became easy targets for those out of work needing someone to blame. By 1975, many countries in Europe banned further immigration.  As a result, foreign workers rushed into Europe before the doors shut.  </a:t>
            </a:r>
          </a:p>
          <a:p>
            <a:r>
              <a:rPr lang="en-US" dirty="0"/>
              <a:t>By 1991, 25% of the inhabitants of France were either immigrants, or the children or grandchildren of immigrants.  In Britain and France those immigrants could become citizens.  In West Germany, Switzerland, and the Scandinavian countries, immigrants remained foreign.  </a:t>
            </a:r>
          </a:p>
        </p:txBody>
      </p:sp>
    </p:spTree>
    <p:extLst>
      <p:ext uri="{BB962C8B-B14F-4D97-AF65-F5344CB8AC3E}">
        <p14:creationId xmlns:p14="http://schemas.microsoft.com/office/powerpoint/2010/main" val="3280425032"/>
      </p:ext>
    </p:extLst>
  </p:cSld>
  <p:clrMapOvr>
    <a:masterClrMapping/>
  </p:clrMapOvr>
</p:sld>
</file>

<file path=ppt/theme/theme1.xml><?xml version="1.0" encoding="utf-8"?>
<a:theme xmlns:a="http://schemas.openxmlformats.org/drawingml/2006/main" name="Office Theme">
  <a:themeElements>
    <a:clrScheme name="Violet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TotalTime>
  <Words>6760</Words>
  <Application>Microsoft Office PowerPoint</Application>
  <PresentationFormat>Widescreen</PresentationFormat>
  <Paragraphs>300</Paragraphs>
  <Slides>88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88</vt:i4>
      </vt:variant>
    </vt:vector>
  </HeadingPairs>
  <TitlesOfParts>
    <vt:vector size="92" baseType="lpstr">
      <vt:lpstr>Arial</vt:lpstr>
      <vt:lpstr>Calibri</vt:lpstr>
      <vt:lpstr>Calibri Light</vt:lpstr>
      <vt:lpstr>Office Theme</vt:lpstr>
      <vt:lpstr>The West in the Contemporary Era:  New Encounters and Transformations</vt:lpstr>
      <vt:lpstr>PowerPoint Presentation</vt:lpstr>
      <vt:lpstr>The Era of Detente</vt:lpstr>
      <vt:lpstr>Willy Brandt</vt:lpstr>
      <vt:lpstr>PowerPoint Presentation</vt:lpstr>
      <vt:lpstr>Economic Crisis in the West</vt:lpstr>
      <vt:lpstr>Yom Kippur War</vt:lpstr>
      <vt:lpstr>PowerPoint Presentation</vt:lpstr>
      <vt:lpstr>Consequences of the Crisis</vt:lpstr>
      <vt:lpstr>The Turn to Terrorism</vt:lpstr>
      <vt:lpstr>PowerPoint Presentation</vt:lpstr>
      <vt:lpstr>PowerPoint Presentation</vt:lpstr>
      <vt:lpstr>New Challenges:  New Feminism </vt:lpstr>
      <vt:lpstr>PowerPoint Presentation</vt:lpstr>
      <vt:lpstr>New Challenges:  Environmentalism </vt:lpstr>
      <vt:lpstr>PowerPoint Presentation</vt:lpstr>
      <vt:lpstr>The New Conservatives </vt:lpstr>
      <vt:lpstr>Ronald Reagan </vt:lpstr>
      <vt:lpstr>Helmut Kohl and Margaret Thatcher</vt:lpstr>
      <vt:lpstr>PowerPoint Presentation</vt:lpstr>
      <vt:lpstr>The End of Detente</vt:lpstr>
      <vt:lpstr>Jimmy Carter</vt:lpstr>
      <vt:lpstr>PowerPoint Presentation</vt:lpstr>
      <vt:lpstr>The Crisis of Legitimacy in the East </vt:lpstr>
      <vt:lpstr>The Beginning of the End:  Solidarity</vt:lpstr>
      <vt:lpstr>Lech Walesa </vt:lpstr>
      <vt:lpstr>PowerPoint Presentation</vt:lpstr>
      <vt:lpstr>Jaruzelski </vt:lpstr>
      <vt:lpstr>Environmental Protest</vt:lpstr>
      <vt:lpstr>Gorbachev and Radical Reform</vt:lpstr>
      <vt:lpstr>PowerPoint Presentation</vt:lpstr>
      <vt:lpstr>Gorbachev </vt:lpstr>
      <vt:lpstr>PowerPoint Presentation</vt:lpstr>
      <vt:lpstr>PowerPoint Presentation</vt:lpstr>
      <vt:lpstr>PowerPoint Presentation</vt:lpstr>
      <vt:lpstr>PowerPoint Presentation</vt:lpstr>
      <vt:lpstr>Ending the Cold War</vt:lpstr>
      <vt:lpstr>PowerPoint Presentation</vt:lpstr>
      <vt:lpstr>PowerPoint Presentation</vt:lpstr>
      <vt:lpstr>Revolution in Central and Eastern Europe</vt:lpstr>
      <vt:lpstr>PowerPoint Presentation</vt:lpstr>
      <vt:lpstr>Ceausescu</vt:lpstr>
      <vt:lpstr>The Disintegration of the Soviet Union</vt:lpstr>
      <vt:lpstr>Boris Yeltsin</vt:lpstr>
      <vt:lpstr>Russia’s Economic and Social Crisis</vt:lpstr>
      <vt:lpstr>PowerPoint Presentation</vt:lpstr>
      <vt:lpstr>The Putin Counter-Revolution</vt:lpstr>
      <vt:lpstr>Vladimir Putin</vt:lpstr>
      <vt:lpstr>Nationalist Challenges in the Former Soviet Union</vt:lpstr>
      <vt:lpstr>PowerPoint Presentation</vt:lpstr>
      <vt:lpstr>Central and Eastern Europe:  Struggles Within the Reunited Germany</vt:lpstr>
      <vt:lpstr>Angela Merkel </vt:lpstr>
      <vt:lpstr>The Breakup of Yugoslavia</vt:lpstr>
      <vt:lpstr>PowerPoint Presentation</vt:lpstr>
      <vt:lpstr>Milosevic </vt:lpstr>
      <vt:lpstr>PowerPoint Presentation</vt:lpstr>
      <vt:lpstr>PowerPoint Presentation</vt:lpstr>
      <vt:lpstr>The Postmodern Era</vt:lpstr>
      <vt:lpstr>Marco Ventura </vt:lpstr>
      <vt:lpstr>Women and the Struggle for Equality</vt:lpstr>
      <vt:lpstr>PowerPoint Presentation</vt:lpstr>
      <vt:lpstr>Postmodern Cultures and Postindustrial Technologies</vt:lpstr>
      <vt:lpstr>Blondie and the Ramones </vt:lpstr>
      <vt:lpstr>PowerPoint Presentation</vt:lpstr>
      <vt:lpstr>PowerPoint Presentation</vt:lpstr>
      <vt:lpstr>Postmodern Patterns in Religious Life</vt:lpstr>
      <vt:lpstr>PowerPoint Presentation</vt:lpstr>
      <vt:lpstr>The European Union</vt:lpstr>
      <vt:lpstr>PowerPoint Presentation</vt:lpstr>
      <vt:lpstr>European Union </vt:lpstr>
      <vt:lpstr>PowerPoint Presentation</vt:lpstr>
      <vt:lpstr>Islam and the West</vt:lpstr>
      <vt:lpstr>PowerPoint Presentation</vt:lpstr>
      <vt:lpstr>PowerPoint Presentation</vt:lpstr>
      <vt:lpstr>PowerPoint Presentation</vt:lpstr>
      <vt:lpstr> Ayatollah Khomeini and Shah Mohammad Pahlavi</vt:lpstr>
      <vt:lpstr>PowerPoint Presentation</vt:lpstr>
      <vt:lpstr>Salman Rushdie</vt:lpstr>
      <vt:lpstr>The West and Islamist Terrorism</vt:lpstr>
      <vt:lpstr>Bill Clinton and the Fenians of Ireland</vt:lpstr>
      <vt:lpstr>PowerPoint Presentation</vt:lpstr>
      <vt:lpstr>PowerPoint Presentation</vt:lpstr>
      <vt:lpstr>The Iraq War</vt:lpstr>
      <vt:lpstr>Madrid and London/2004-2005</vt:lpstr>
      <vt:lpstr>PowerPoint Presentation</vt:lpstr>
      <vt:lpstr>The West in the Twenty-First Century</vt:lpstr>
      <vt:lpstr>PowerPoint Presentation</vt:lpstr>
      <vt:lpstr>Bibliography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West in the Contemporary Era:  New Encounters and Transformations</dc:title>
  <dc:creator>Brian White</dc:creator>
  <cp:lastModifiedBy>Brian White</cp:lastModifiedBy>
  <cp:revision>19</cp:revision>
  <dcterms:created xsi:type="dcterms:W3CDTF">2019-11-30T03:53:02Z</dcterms:created>
  <dcterms:modified xsi:type="dcterms:W3CDTF">2019-12-04T04:49:55Z</dcterms:modified>
</cp:coreProperties>
</file>